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90"/>
  </p:notesMasterIdLst>
  <p:sldIdLst>
    <p:sldId id="257" r:id="rId5"/>
    <p:sldId id="269" r:id="rId6"/>
    <p:sldId id="270" r:id="rId7"/>
    <p:sldId id="412" r:id="rId8"/>
    <p:sldId id="271" r:id="rId9"/>
    <p:sldId id="383" r:id="rId10"/>
    <p:sldId id="272" r:id="rId11"/>
    <p:sldId id="413" r:id="rId12"/>
    <p:sldId id="273" r:id="rId13"/>
    <p:sldId id="274" r:id="rId14"/>
    <p:sldId id="414" r:id="rId15"/>
    <p:sldId id="415" r:id="rId16"/>
    <p:sldId id="381" r:id="rId17"/>
    <p:sldId id="382" r:id="rId18"/>
    <p:sldId id="384" r:id="rId19"/>
    <p:sldId id="275" r:id="rId20"/>
    <p:sldId id="276" r:id="rId21"/>
    <p:sldId id="385" r:id="rId22"/>
    <p:sldId id="417" r:id="rId23"/>
    <p:sldId id="416" r:id="rId24"/>
    <p:sldId id="387" r:id="rId25"/>
    <p:sldId id="425" r:id="rId26"/>
    <p:sldId id="277" r:id="rId27"/>
    <p:sldId id="418" r:id="rId28"/>
    <p:sldId id="278" r:id="rId29"/>
    <p:sldId id="388" r:id="rId30"/>
    <p:sldId id="389" r:id="rId31"/>
    <p:sldId id="390" r:id="rId32"/>
    <p:sldId id="423" r:id="rId33"/>
    <p:sldId id="422" r:id="rId34"/>
    <p:sldId id="424" r:id="rId35"/>
    <p:sldId id="419" r:id="rId36"/>
    <p:sldId id="280" r:id="rId37"/>
    <p:sldId id="446" r:id="rId38"/>
    <p:sldId id="391" r:id="rId39"/>
    <p:sldId id="281" r:id="rId40"/>
    <p:sldId id="282" r:id="rId41"/>
    <p:sldId id="392" r:id="rId42"/>
    <p:sldId id="393" r:id="rId43"/>
    <p:sldId id="283" r:id="rId44"/>
    <p:sldId id="420" r:id="rId45"/>
    <p:sldId id="394" r:id="rId46"/>
    <p:sldId id="284" r:id="rId47"/>
    <p:sldId id="395" r:id="rId48"/>
    <p:sldId id="285" r:id="rId49"/>
    <p:sldId id="286" r:id="rId50"/>
    <p:sldId id="396" r:id="rId51"/>
    <p:sldId id="426" r:id="rId52"/>
    <p:sldId id="397" r:id="rId53"/>
    <p:sldId id="287" r:id="rId54"/>
    <p:sldId id="452" r:id="rId55"/>
    <p:sldId id="454" r:id="rId56"/>
    <p:sldId id="453" r:id="rId57"/>
    <p:sldId id="448" r:id="rId58"/>
    <p:sldId id="465" r:id="rId59"/>
    <p:sldId id="449" r:id="rId60"/>
    <p:sldId id="455" r:id="rId61"/>
    <p:sldId id="456" r:id="rId62"/>
    <p:sldId id="457" r:id="rId63"/>
    <p:sldId id="458" r:id="rId64"/>
    <p:sldId id="459" r:id="rId65"/>
    <p:sldId id="460" r:id="rId66"/>
    <p:sldId id="462" r:id="rId67"/>
    <p:sldId id="463" r:id="rId68"/>
    <p:sldId id="464" r:id="rId69"/>
    <p:sldId id="451" r:id="rId70"/>
    <p:sldId id="430" r:id="rId71"/>
    <p:sldId id="432" r:id="rId72"/>
    <p:sldId id="434" r:id="rId73"/>
    <p:sldId id="436" r:id="rId74"/>
    <p:sldId id="450" r:id="rId75"/>
    <p:sldId id="407" r:id="rId76"/>
    <p:sldId id="445" r:id="rId77"/>
    <p:sldId id="444" r:id="rId78"/>
    <p:sldId id="433" r:id="rId79"/>
    <p:sldId id="409" r:id="rId80"/>
    <p:sldId id="440" r:id="rId81"/>
    <p:sldId id="399" r:id="rId82"/>
    <p:sldId id="404" r:id="rId83"/>
    <p:sldId id="441" r:id="rId84"/>
    <p:sldId id="411" r:id="rId85"/>
    <p:sldId id="442" r:id="rId86"/>
    <p:sldId id="443" r:id="rId87"/>
    <p:sldId id="402" r:id="rId88"/>
    <p:sldId id="28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4" autoAdjust="0"/>
  </p:normalViewPr>
  <p:slideViewPr>
    <p:cSldViewPr snapToGrid="0">
      <p:cViewPr varScale="1">
        <p:scale>
          <a:sx n="122" d="100"/>
          <a:sy n="122" d="100"/>
        </p:scale>
        <p:origin x="96" y="708"/>
      </p:cViewPr>
      <p:guideLst/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EA3A4-1B81-4268-A02F-A47683F07440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61980-4704-4893-9E42-465D44BEC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8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4D0E8-D9D0-4615-858A-55BC0C7B1C0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8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3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2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5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6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75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22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12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35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57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09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0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3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60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53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001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617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169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921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96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043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64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07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250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00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026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2888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386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963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13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259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84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516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6186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8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04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30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3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7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07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3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5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78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3645B-5C00-452C-86BC-7F1CB23455E7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3A96F-D078-4821-B4FF-CA68AB01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4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08F26-7555-4933-862D-91C39211ADC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65D9E-DA73-46C1-81B1-BBBB689357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95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5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0BD2F-5038-434C-A9A5-1B4300BFE18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4874E-EB2C-430B-9862-608E757DB4A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3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en.wikipedia.org/wiki/Standard_norma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1318" y="869004"/>
            <a:ext cx="11475309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Why graphically display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>
              <a:lnSpc>
                <a:spcPct val="115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data could be presented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tables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but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presentations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more effective at displaying patterns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528" y="228601"/>
            <a:ext cx="5142755" cy="48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Chapter 2: Looking at Multivariate Data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26" y="3121522"/>
            <a:ext cx="8401016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83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2802" y="220363"/>
            <a:ext cx="9196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marginal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distributions in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boxplot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joint distribution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together.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 the outliers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16" y="1408922"/>
            <a:ext cx="7016375" cy="4327849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H="1">
            <a:off x="4201886" y="609600"/>
            <a:ext cx="1353061" cy="96882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581053" y="782594"/>
            <a:ext cx="18661" cy="198859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99974" y="1066941"/>
            <a:ext cx="1054358" cy="222214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94714" y="1050472"/>
            <a:ext cx="856862" cy="2223049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0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9773" y="96084"/>
            <a:ext cx="91963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marginal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distributions in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boxplot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joint distribution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together.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 the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outliers.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size of the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the scatter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 the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a marginal distribution in histogram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another marginal distribution is boxplot.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428" y="1332723"/>
            <a:ext cx="3642047" cy="2597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900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038" y="79883"/>
            <a:ext cx="1217596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31564" y="1675239"/>
            <a:ext cx="9084" cy="63364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6035" y="1210227"/>
            <a:ext cx="12175965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layout(matrix(c(2,0,1,3),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nrow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2,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byrow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24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), …….) 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62837"/>
              </p:ext>
            </p:extLst>
          </p:nvPr>
        </p:nvGraphicFramePr>
        <p:xfrm>
          <a:off x="432802" y="2308879"/>
          <a:ext cx="261569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846"/>
                <a:gridCol w="1307846"/>
              </a:tblGrid>
              <a:tr h="55525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Graph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Graph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554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Graph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Graph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7" y="1733418"/>
            <a:ext cx="4472707" cy="299098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7159875" y="1911668"/>
            <a:ext cx="1665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0=No graph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35420" y="3236843"/>
            <a:ext cx="1322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srgbClr val="00B050"/>
                </a:solidFill>
              </a:rPr>
              <a:t>1</a:t>
            </a:r>
            <a:r>
              <a:rPr lang="en-US" sz="2400" baseline="30000" dirty="0">
                <a:solidFill>
                  <a:srgbClr val="00B050"/>
                </a:solidFill>
              </a:rPr>
              <a:t>st</a:t>
            </a:r>
            <a:r>
              <a:rPr lang="en-US" sz="2400" dirty="0">
                <a:solidFill>
                  <a:srgbClr val="00B050"/>
                </a:solidFill>
              </a:rPr>
              <a:t> Graph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35420" y="1826584"/>
            <a:ext cx="1390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400" dirty="0" smtClean="0">
                <a:solidFill>
                  <a:srgbClr val="0070C0"/>
                </a:solidFill>
              </a:rPr>
              <a:t>2</a:t>
            </a:r>
            <a:r>
              <a:rPr lang="en-US" sz="2400" baseline="30000" dirty="0" smtClean="0">
                <a:solidFill>
                  <a:srgbClr val="0070C0"/>
                </a:solidFill>
              </a:rPr>
              <a:t>nd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Graph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25194" y="3228909"/>
            <a:ext cx="1352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3</a:t>
            </a:r>
            <a:r>
              <a:rPr lang="en-US" sz="2400" baseline="30000" dirty="0" smtClean="0">
                <a:solidFill>
                  <a:srgbClr val="C00000"/>
                </a:solidFill>
              </a:rPr>
              <a:t>rd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70431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038" y="79883"/>
            <a:ext cx="1217596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layout                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31564" y="1675239"/>
            <a:ext cx="9084" cy="63364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6035" y="1210227"/>
            <a:ext cx="12175965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layout(matrix(c(2,0,1,3),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nrow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= 2,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byrow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24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), widths=c(2,1),heights=c(1,2), respect=TRUE) 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62837"/>
              </p:ext>
            </p:extLst>
          </p:nvPr>
        </p:nvGraphicFramePr>
        <p:xfrm>
          <a:off x="432802" y="2308879"/>
          <a:ext cx="261569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846"/>
                <a:gridCol w="1307846"/>
              </a:tblGrid>
              <a:tr h="555257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Graph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 Graph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554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Graph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Graph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781" y="1733418"/>
            <a:ext cx="3330783" cy="241255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4413782" y="4590719"/>
            <a:ext cx="48514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Widths: (2 units,        1 unit)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8456572" y="2294436"/>
            <a:ext cx="1972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heights=c(1,2)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22" y="2770544"/>
            <a:ext cx="298730" cy="148518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9" idx="0"/>
          </p:cNvCxnSpPr>
          <p:nvPr/>
        </p:nvCxnSpPr>
        <p:spPr>
          <a:xfrm flipH="1" flipV="1">
            <a:off x="9442579" y="1779867"/>
            <a:ext cx="1" cy="514569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99788" y="4330084"/>
            <a:ext cx="1810139" cy="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520473" y="4330084"/>
            <a:ext cx="719441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629192" y="1761226"/>
            <a:ext cx="893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 unit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629192" y="3025394"/>
            <a:ext cx="1013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 units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3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xlim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&lt;-with(</a:t>
            </a:r>
            <a:r>
              <a:rPr lang="en-US" sz="28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usairpollution,range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8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manu</a:t>
            </a:r>
            <a:r>
              <a:rPr lang="en-US" sz="28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))*1.1 </a:t>
            </a:r>
          </a:p>
          <a:p>
            <a:endParaRPr lang="en-US" sz="28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xlim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defines coordinate range of X axis of a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</a:t>
            </a:r>
            <a:r>
              <a:rPr lang="en-US" sz="2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))*1.1 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X axis is from 1.1*min(</a:t>
            </a:r>
            <a:r>
              <a:rPr lang="en-US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1.1*max(</a:t>
            </a:r>
            <a:r>
              <a:rPr lang="en-US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Note because 1.1*min(</a:t>
            </a:r>
            <a:r>
              <a:rPr lang="en-US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relatively too small, the min X tick in the plot shows as 0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with(data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do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something to the data). 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293369"/>
            <a:ext cx="12191999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plot(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popul~manu,data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cex.lab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=0.9,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xlab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mlab,ylab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plab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type="n",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xlim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xlim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648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" y="0"/>
            <a:ext cx="11022649" cy="31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6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The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boxplot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two-dimensional analogue of the familiar boxplot. Instead of boxes, it displays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ellipses centered at the same point (the bivariate center)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ellipse contains the central 50% of the data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wider ellipse contains all the data except the outliers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Two regression lines are displayed (the regression of Y on X and that of X on Y ). The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of the regression lines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bivariate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the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If the angle between the lines is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acute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this indicates a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correlation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two variables.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plot can be done with the </a:t>
            </a:r>
            <a:r>
              <a:rPr lang="en-US" sz="2400" b="0" i="0" u="none" strike="noStrike" baseline="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bvbox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Options exist to use robust measures of center, spread, and association when constructing the bivariate boxplot.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161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858" y="100214"/>
            <a:ext cx="1165393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2.2.2 </a:t>
            </a:r>
          </a:p>
          <a:p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Draw a </a:t>
            </a:r>
            <a:r>
              <a:rPr lang="en-US" sz="26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manufacture and population including the </a:t>
            </a:r>
            <a:r>
              <a:rPr lang="en-US" sz="26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boxplot 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show </a:t>
            </a:r>
            <a:r>
              <a:rPr lang="en-US" sz="26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outliers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Compute the </a:t>
            </a:r>
            <a:r>
              <a:rPr lang="en-US" sz="26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 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two variables </a:t>
            </a:r>
            <a:r>
              <a:rPr lang="en-US" sz="26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6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potential outliers.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bivariate boxplot, package “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is needed.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55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047" y="75791"/>
            <a:ext cx="11653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lphaLcPeriod"/>
            </a:pP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 a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the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boxplot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show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outliers</a:t>
            </a:r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106"/>
            <a:ext cx="12479287" cy="22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31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047" y="75791"/>
            <a:ext cx="11653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lphaLcPeriod"/>
            </a:pP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 a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the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boxplot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show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outliers</a:t>
            </a:r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" y="865540"/>
            <a:ext cx="12479287" cy="2290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085739"/>
            <a:ext cx="5428569" cy="37722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22514" y="3155622"/>
            <a:ext cx="1436915" cy="186269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6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8540" y="232720"/>
            <a:ext cx="82296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displays may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an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suggest a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plausible model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data,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assess validity of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assumptions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outliers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suggest plausible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normalizing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740798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88" y="1153327"/>
            <a:ext cx="11086452" cy="10740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6047" y="75791"/>
            <a:ext cx="11653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lphaLcPeriod"/>
            </a:pP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 a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the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boxplot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show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outliers</a:t>
            </a:r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26" y="1994298"/>
            <a:ext cx="5068858" cy="324972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258757" y="3402639"/>
            <a:ext cx="781440" cy="993025"/>
            <a:chOff x="8136295" y="4370905"/>
            <a:chExt cx="781440" cy="993025"/>
          </a:xfrm>
        </p:grpSpPr>
        <p:sp>
          <p:nvSpPr>
            <p:cNvPr id="5" name="Oval 4"/>
            <p:cNvSpPr/>
            <p:nvPr/>
          </p:nvSpPr>
          <p:spPr>
            <a:xfrm>
              <a:off x="8434873" y="4737031"/>
              <a:ext cx="216936" cy="2197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395221" y="4370905"/>
              <a:ext cx="26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36295" y="4653544"/>
              <a:ext cx="26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56478" y="4659867"/>
              <a:ext cx="26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88221" y="4994598"/>
              <a:ext cx="26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24784" y="4395664"/>
            <a:ext cx="3508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os</a:t>
            </a:r>
            <a:r>
              <a:rPr lang="en-US" dirty="0" smtClean="0"/>
              <a:t> =position of text relative to the point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90497" y="2100633"/>
            <a:ext cx="566838" cy="12105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89955" y="1578532"/>
            <a:ext cx="1622364" cy="105759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314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059" y="118751"/>
            <a:ext cx="119374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Compute the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two variables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potential outliers.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79" y="1201749"/>
            <a:ext cx="10714652" cy="2126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36631">
            <a:off x="5856384" y="2224450"/>
            <a:ext cx="801343" cy="10090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50326" y="3328442"/>
            <a:ext cx="1370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36631">
            <a:off x="8404200" y="2224449"/>
            <a:ext cx="801343" cy="10090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58396" y="3372240"/>
            <a:ext cx="1370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93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57136" y="509676"/>
            <a:ext cx="26885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Trimmed 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4" y="2510936"/>
            <a:ext cx="4915090" cy="1490541"/>
          </a:xfrm>
          <a:prstGeom prst="rect">
            <a:avLst/>
          </a:prstGeom>
        </p:spPr>
      </p:pic>
      <p:pic>
        <p:nvPicPr>
          <p:cNvPr id="2050" name="Picture 2" descr="Image result for trimmed m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898" y="1964836"/>
            <a:ext cx="4572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0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195" y="0"/>
            <a:ext cx="11908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The </a:t>
            </a:r>
            <a:r>
              <a:rPr lang="en-US" sz="2400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 Hull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 data set: A robust measures which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ignore outliers</a:t>
            </a:r>
          </a:p>
          <a:p>
            <a:endParaRPr lang="en-US" sz="2400" b="0" i="0" u="none" strike="noStrike" baseline="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spolearninglab.com/curriculum/images/daily_tuts/openscad/hull/convex_h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97" y="958483"/>
            <a:ext cx="4331279" cy="346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zhelil.info/triangle/_images/convex_hu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98" y="580536"/>
            <a:ext cx="4863449" cy="364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1315" y="4089329"/>
            <a:ext cx="10339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points on the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of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smallest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perimeter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surrounding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57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The </a:t>
            </a:r>
            <a:r>
              <a:rPr lang="en-US" sz="2400" b="0" i="0" u="none" strike="noStrike" baseline="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 Hull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 data set: A robust measures which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ignore outliers</a:t>
            </a:r>
          </a:p>
          <a:p>
            <a:endParaRPr lang="en-US" sz="2400" b="0" i="0" u="none" strike="noStrike" baseline="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Univariate: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and lowest observations are trimmed off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resulting data set may be more representative of the population. e.g.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trimmed mean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efine the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convex hull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data set as the points on the edge of the smallest (convex) perimeter surrounding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Trimming of these outlying observations on the convex hull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display the relationship between the variables better. Robust summary measurements (such as the correlation) can be obtained from this trimmed data set.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615" y="3767951"/>
            <a:ext cx="3611653" cy="271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00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111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2.2.3 </a:t>
            </a:r>
          </a:p>
          <a:p>
            <a:pPr marL="457200" indent="-457200">
              <a:buAutoNum type="alphaLcPeriod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convex hull of the data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b="0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variables of the manufacture and population.</a:t>
            </a:r>
          </a:p>
          <a:p>
            <a:pPr marL="457200" indent="-457200">
              <a:buAutoNum type="alphaLcPeriod"/>
            </a:pPr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  Draw a scatterplot of manufacture against population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showing the convex hull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data.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  Calculate the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removal of the convex hull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6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801" y="0"/>
            <a:ext cx="85917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2.2.3 </a:t>
            </a:r>
          </a:p>
          <a:p>
            <a:pPr marL="457200" indent="-457200">
              <a:buAutoNum type="alphaLcPeriod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convex hull of the data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b="0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variables of the manufacture and population.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35801" y="1705713"/>
            <a:ext cx="8311082" cy="120032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hull&lt;-with(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usairpollution,chull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manu,popul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&gt;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hull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[1]  9 15 41  6  2 18 16 14  7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260732"/>
              </p:ext>
            </p:extLst>
          </p:nvPr>
        </p:nvGraphicFramePr>
        <p:xfrm>
          <a:off x="8591739" y="90534"/>
          <a:ext cx="3521799" cy="6624828"/>
        </p:xfrm>
        <a:graphic>
          <a:graphicData uri="http://schemas.openxmlformats.org/drawingml/2006/table">
            <a:tbl>
              <a:tblPr firstRow="1" firstCol="1" bandRow="1"/>
              <a:tblGrid>
                <a:gridCol w="202787"/>
                <a:gridCol w="704666"/>
                <a:gridCol w="317941"/>
                <a:gridCol w="352077"/>
                <a:gridCol w="371440"/>
                <a:gridCol w="371950"/>
                <a:gridCol w="333735"/>
                <a:gridCol w="395897"/>
                <a:gridCol w="471306"/>
              </a:tblGrid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temp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manu</a:t>
                      </a:r>
                      <a:endParaRPr lang="en-US" sz="9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popul</a:t>
                      </a:r>
                      <a:endParaRPr lang="en-US" sz="900" b="1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wind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precip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predays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Albany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33.36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Albuquerque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56.8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7.77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Atlanta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497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48.34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Baltimore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625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41.31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Bualo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391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463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36.11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Charleston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55.2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40.75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Chicago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3369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34.44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Cincinnati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39.04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Cleveland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49.7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34.99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Columbus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37.01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Dallas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66.2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641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35.94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Denver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51.9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12.95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Des Moines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30.85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Detroit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49.9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30.96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900" b="1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Hartford</a:t>
                      </a:r>
                      <a:endParaRPr lang="en-US" sz="9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49.1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412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158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43.37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127</a:t>
                      </a:r>
                      <a:endParaRPr lang="en-US" sz="9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Houston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1233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48.19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Indianapolis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52.3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38.74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Jacksonville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529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54.47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Kansas 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Little Rock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48.52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Louisville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43.11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Memphis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49.1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Miami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59.8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Milwaukee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45.7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29.07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Minneapolis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25.94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Nashville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59.4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New Orlean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68.3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56.77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Norfolk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59.3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44.68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Omaha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30.18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Philadelphia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1692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1950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39.93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Phoenix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70.3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582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Pittsburgh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50.4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36.22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Providence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42.75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Richmond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57.8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42.59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Salt lake 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15.17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San rancisco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56.7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20.66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Seattle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51.1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38.79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St. Louis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55.9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35.89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Washington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57.3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757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38.89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Wichita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56.6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30.58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</a:t>
                      </a:r>
                      <a:endParaRPr lang="en-US" sz="900" b="1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Wilmington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40.25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0918" marR="2091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3311513"/>
            <a:ext cx="8446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Draw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scatterplot of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showing the convex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hull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22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819" y="99109"/>
            <a:ext cx="11871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2.2.3 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9522" y="606940"/>
            <a:ext cx="7001859" cy="6463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hull&lt;-with(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usairpollution,chull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manu,popul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))&gt; hull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[1]  9 15 41  6  2 18 16 14  7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63819" y="1341865"/>
            <a:ext cx="10066410" cy="483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b.   </a:t>
            </a:r>
            <a:r>
              <a:rPr lang="en-US" sz="2400" b="1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Draw a scatterplot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manu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v.s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popul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showing the convex hull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of the data. 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12291" y="1947524"/>
            <a:ext cx="10352694" cy="92333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with(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usairpollution,plot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manu,popul,pch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=1,xlab=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mlab,ylab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plab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kern="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with(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usairpollution,polygon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[hull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],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popul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[hull]))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29522" y="3169719"/>
            <a:ext cx="5035074" cy="25947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97927" y="3411197"/>
            <a:ext cx="3397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A6A6A"/>
                </a:solidFill>
                <a:latin typeface="Roboto"/>
              </a:rPr>
              <a:t>pch</a:t>
            </a:r>
            <a:r>
              <a:rPr lang="en-US" dirty="0">
                <a:solidFill>
                  <a:srgbClr val="545454"/>
                </a:solidFill>
                <a:latin typeface="Roboto"/>
              </a:rPr>
              <a:t>= option to specify symbols to use when plotting </a:t>
            </a:r>
            <a:r>
              <a:rPr lang="en-US" dirty="0" smtClean="0">
                <a:solidFill>
                  <a:srgbClr val="545454"/>
                </a:solidFill>
                <a:latin typeface="Roboto"/>
              </a:rPr>
              <a:t>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77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819" y="99109"/>
            <a:ext cx="11871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2.2.3 </a:t>
            </a:r>
          </a:p>
          <a:p>
            <a:pPr marL="457200" indent="-457200">
              <a:buAutoNum type="alphaLcPeriod"/>
            </a:pP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convex hull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lphaLcPeriod"/>
            </a:pP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convex</a:t>
            </a:r>
            <a:r>
              <a:rPr lang="en-US" sz="2400" b="0" i="0" u="none" strike="noStrike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hull</a:t>
            </a:r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918651" y="53814"/>
            <a:ext cx="7001859" cy="6463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hull&lt;-with(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usairpollution,chull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manu,popul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))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hull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[1]  9 15 41  6  2 18 16 14  7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908865" y="816844"/>
            <a:ext cx="9026603" cy="6463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with(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usairpollution,plot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manu,popul,pch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=1,xlab=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mlab,ylab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)) with(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usairpollution,polygon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[hull],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popul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[hull]))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917663" y="2766153"/>
            <a:ext cx="3100164" cy="26930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178" y="1660620"/>
            <a:ext cx="11871649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c. Calculate the 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correlation coefficient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after removal of the convex hull of the data. 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67712" y="2294716"/>
            <a:ext cx="8230353" cy="17512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with(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usairpollution,cor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[-hull],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popul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[-hull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]))</a:t>
            </a:r>
          </a:p>
          <a:p>
            <a:pPr marL="285750" marR="0" lvl="0" indent="-28575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[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1]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0.9225267</a:t>
            </a:r>
          </a:p>
          <a:p>
            <a:pPr marL="285750" marR="0" lvl="0" indent="-28575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with(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usairpollution,cor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manu,popul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))</a:t>
            </a:r>
          </a:p>
          <a:p>
            <a:pPr marL="285750" marR="0" lvl="0" indent="-28575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[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1] 0.9552693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80785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56" y="0"/>
            <a:ext cx="12047144" cy="6019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Review: Tests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2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independence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and the </a:t>
            </a:r>
            <a:r>
              <a:rPr lang="en-US" sz="2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Homogeneity of proportions</a:t>
            </a:r>
          </a:p>
          <a:p>
            <a:pPr lvl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The Chi-Square test for independence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is used to determine whether there is an </a:t>
            </a:r>
            <a:r>
              <a:rPr lang="en-US" sz="2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association between </a:t>
            </a:r>
            <a:r>
              <a:rPr lang="en-US" sz="2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 row variable </a:t>
            </a:r>
            <a:r>
              <a:rPr lang="en-US" sz="2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column variable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constructed from sample data.</a:t>
            </a:r>
          </a:p>
          <a:p>
            <a:pPr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: The variables are not associated. (</a:t>
            </a:r>
            <a:r>
              <a:rPr lang="en-US" sz="2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Independent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  H</a:t>
            </a:r>
            <a:r>
              <a:rPr lang="en-US" sz="22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: The variables are associated. (</a:t>
            </a:r>
            <a:r>
              <a:rPr lang="en-US" sz="2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Dependent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382532"/>
              </p:ext>
            </p:extLst>
          </p:nvPr>
        </p:nvGraphicFramePr>
        <p:xfrm>
          <a:off x="416461" y="3204926"/>
          <a:ext cx="11162924" cy="2679826"/>
        </p:xfrm>
        <a:graphic>
          <a:graphicData uri="http://schemas.openxmlformats.org/drawingml/2006/table">
            <a:tbl>
              <a:tblPr/>
              <a:tblGrid>
                <a:gridCol w="1986750"/>
                <a:gridCol w="2292403"/>
                <a:gridCol w="1575645"/>
                <a:gridCol w="1575645"/>
                <a:gridCol w="1575645"/>
                <a:gridCol w="2156836"/>
              </a:tblGrid>
              <a:tr h="563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Marital Status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9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Married</a:t>
                      </a: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Widowed</a:t>
                      </a: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Divorced</a:t>
                      </a: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Never </a:t>
                      </a:r>
                      <a:r>
                        <a:rPr lang="en-US" sz="1800" dirty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married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Very </a:t>
                      </a:r>
                      <a:r>
                        <a:rPr lang="en-US" sz="1800" dirty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happy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70C0"/>
                          </a:solidFill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Happiness</a:t>
                      </a:r>
                      <a:endParaRPr lang="en-US" sz="1800" b="1" dirty="0">
                        <a:solidFill>
                          <a:srgbClr val="0070C0"/>
                        </a:solidFill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Pretty </a:t>
                      </a:r>
                      <a:r>
                        <a:rPr lang="en-US" sz="1800" dirty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happy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Not </a:t>
                      </a:r>
                      <a:r>
                        <a:rPr lang="en-US" sz="1800" dirty="0"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too happy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87090"/>
              </p:ext>
            </p:extLst>
          </p:nvPr>
        </p:nvGraphicFramePr>
        <p:xfrm>
          <a:off x="4132906" y="1733895"/>
          <a:ext cx="3100813" cy="1335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Equation" r:id="rId4" imgW="1384200" imgH="685800" progId="Equation.3">
                  <p:embed/>
                </p:oleObj>
              </mc:Choice>
              <mc:Fallback>
                <p:oleObj name="Equation" r:id="rId4" imgW="13842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906" y="1733895"/>
                        <a:ext cx="3100813" cy="13359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332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71384"/>
            <a:ext cx="12192000" cy="5185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scatter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</a:p>
          <a:p>
            <a:pPr marL="514350" indent="-514350">
              <a:lnSpc>
                <a:spcPct val="150000"/>
              </a:lnSpc>
              <a:buAutoNum type="alphaL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plots to describe relationships between pairs of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(at least with interval level of measurements)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linearity,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linearizing transformations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detect outliers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Using rug plot or histogram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boxplot to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marginal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distributions (Considering each single variable separated).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 points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abbreviations to identify interesting observations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regression line or curve overlain on the plot.</a:t>
            </a:r>
          </a:p>
        </p:txBody>
      </p:sp>
      <p:sp>
        <p:nvSpPr>
          <p:cNvPr id="5" name="Rectangle 4"/>
          <p:cNvSpPr/>
          <p:nvPr/>
        </p:nvSpPr>
        <p:spPr>
          <a:xfrm>
            <a:off x="3622589" y="70483"/>
            <a:ext cx="384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 Display bivariate data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76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1717" y="118469"/>
            <a:ext cx="120102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The Chi-plot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chi-plot is a graphical method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judging whether two variables are independent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sample 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7" y="1398418"/>
            <a:ext cx="11786964" cy="46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08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6" y="239114"/>
            <a:ext cx="11450514" cy="43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91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441" y="-24613"/>
            <a:ext cx="120102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The Chi-plot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graphical method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judging whether two variables are independent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based on sample data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result for chi plo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9" y="1443438"/>
            <a:ext cx="4071083" cy="295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96473" y="1175716"/>
            <a:ext cx="2279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67797" y="109059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60492" y="4400062"/>
            <a:ext cx="4390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Chi-plot falls within a central region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2892" y="4230785"/>
            <a:ext cx="47308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Chi-plot is not within the central region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504" y="1613817"/>
            <a:ext cx="4307108" cy="26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10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171" y="178942"/>
            <a:ext cx="117938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2.2.4 a. Generate two random variables from normal distributions.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scatterplot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chi-plot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verify the </a:t>
            </a:r>
            <a:r>
              <a:rPr lang="en-US" sz="2800" b="1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independence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74171" y="1620853"/>
            <a:ext cx="8608567" cy="240065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x1 &lt;- </a:t>
            </a:r>
            <a:r>
              <a:rPr lang="en-US" sz="2000" dirty="0" err="1" smtClean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rnorm</a:t>
            </a:r>
            <a:r>
              <a:rPr lang="en-US" sz="2000" dirty="0" smtClean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(100</a:t>
            </a:r>
            <a:r>
              <a:rPr lang="en-US" sz="2000" dirty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50, 49)</a:t>
            </a:r>
            <a:endParaRPr lang="en-US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x2 &lt;- </a:t>
            </a:r>
            <a:r>
              <a:rPr lang="en-US" sz="2000" dirty="0" err="1" smtClean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rnorm</a:t>
            </a:r>
            <a:r>
              <a:rPr lang="en-US" sz="2000" dirty="0" smtClean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(100</a:t>
            </a:r>
            <a:r>
              <a:rPr lang="en-US" sz="2000" dirty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30, 4)</a:t>
            </a:r>
            <a:endParaRPr lang="en-US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layout(matrix(c(1:2), </a:t>
            </a:r>
            <a:r>
              <a:rPr lang="en-US" sz="200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nrow</a:t>
            </a:r>
            <a:r>
              <a:rPr lang="en-US" sz="2000" dirty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1))</a:t>
            </a:r>
            <a:endParaRPr lang="en-US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plot(x1,x2)</a:t>
            </a:r>
            <a:endParaRPr lang="en-US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chiplot</a:t>
            </a:r>
            <a:r>
              <a:rPr lang="en-US" sz="2000" dirty="0"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(x1,x2)</a:t>
            </a:r>
            <a:endParaRPr lang="en-US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206" y="1207776"/>
            <a:ext cx="6346956" cy="450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2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171" y="178942"/>
            <a:ext cx="117938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2.2.4 a. Generate two random variables from normal distributions.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scatterplot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chi-plot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verify the </a:t>
            </a:r>
            <a:r>
              <a:rPr lang="en-US" sz="2800" b="1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independence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2" y="1359385"/>
            <a:ext cx="11222720" cy="1395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118" y="2754417"/>
            <a:ext cx="3644303" cy="3554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960" y="2754417"/>
            <a:ext cx="3526530" cy="34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3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171" y="178942"/>
            <a:ext cx="117938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2.2.4 a. Generate two random variables from normal distributions. Draw scatterplot and chi-plot to verify the independence.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Draw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chi-plot of </a:t>
            </a:r>
            <a:r>
              <a:rPr lang="en-US" sz="2400" b="0" i="0" u="none" strike="noStrike" baseline="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variables of manufacture and population to verify the dependence.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00476" y="2368434"/>
            <a:ext cx="10794838" cy="105157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with(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usairpollution,plot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manu,popul,xlab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mlab,ylab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plab,cex.lab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=0.9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)) </a:t>
            </a:r>
            <a:endParaRPr lang="en-US" kern="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with(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usairpollution,chiplot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manu,popul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9" y="3783052"/>
            <a:ext cx="4404684" cy="244046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772" y="3783052"/>
            <a:ext cx="4530142" cy="24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39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084" y="0"/>
            <a:ext cx="119991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2.3 Display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dimensional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data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The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bubble plot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glyph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Show three variables on a regular 2-D plot and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glyph plot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variables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plotted as usual on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scatterplot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(</a:t>
            </a:r>
            <a:r>
              <a:rPr lang="en-US" sz="2400" b="0" i="0" u="none" strike="noStrike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2400" b="0" i="0" u="none" strike="no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sz="2400" b="0" i="0" u="none" strike="no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Rating</a:t>
            </a:r>
            <a:r>
              <a:rPr lang="en-US" sz="2400" b="0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Circular bubbles are drawn around each point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with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the bubble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the value of a third variable for that observation.  (</a:t>
            </a:r>
            <a:r>
              <a:rPr lang="en-US" sz="2400" b="0" i="0" u="none" strike="noStrike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074" name="Picture 2" descr="Image result for bubble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294" y="2968962"/>
            <a:ext cx="4774948" cy="318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5486400" y="6264998"/>
            <a:ext cx="968721" cy="905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67742" y="6132322"/>
            <a:ext cx="240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first dimension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212173" y="3385457"/>
            <a:ext cx="0" cy="7876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084" y="4411560"/>
            <a:ext cx="237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second dimension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970760" y="3201708"/>
            <a:ext cx="1151512" cy="2286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86081" y="3452079"/>
            <a:ext cx="435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bubble is the third dimension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41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959" y="165042"/>
            <a:ext cx="118156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2.3.1 Use the bubble plots to visualize the relationship among the variables of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0" i="0" u="none" strike="noStrike" baseline="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SO2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data of </a:t>
            </a:r>
            <a:r>
              <a:rPr lang="en-US" sz="2800" b="0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Thinking: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number of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a scatter plot of two variables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the values of the third variable as bubbles: </a:t>
            </a:r>
            <a:r>
              <a:rPr lang="en-US" sz="2800" kern="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symbols function</a:t>
            </a:r>
            <a:endParaRPr lang="en-US" sz="2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47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188" y="143270"/>
            <a:ext cx="1181566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2.3.1 Use the bubble plots to visualize the relationship among the variables of </a:t>
            </a:r>
            <a:r>
              <a:rPr lang="en-US" sz="26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600" b="0" i="0" u="none" strike="noStrike" baseline="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SO2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data of </a:t>
            </a:r>
            <a:r>
              <a:rPr lang="en-US" sz="2600" b="0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23281" y="1131392"/>
            <a:ext cx="11710573" cy="2160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with(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range(wind)) * c(0.95, 1</a:t>
            </a: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plot(wind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~ temp, data =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xlab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"Average annual temperature (Fahrenheit)",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ylab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"Average annual wind speed (m.p.h.)",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pch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10, </a:t>
            </a:r>
            <a:r>
              <a:rPr lang="en-US" sz="2300" kern="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col=“red”, </a:t>
            </a:r>
            <a:r>
              <a:rPr kumimoji="0" lang="en-US" sz="23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2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25" y="3381752"/>
            <a:ext cx="4773619" cy="33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92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46607" y="269019"/>
            <a:ext cx="11710573" cy="13388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with(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range(wind)) * c(0.95, 1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plot(wind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~ temp, data =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xlab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"Average annual temperature (Fahrenheit)",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ylab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"Average annual wind speed (m.p.h.)",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10,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8634" y="1893907"/>
            <a:ext cx="11710573" cy="4643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with(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symbols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(temp, wind, circles = SO2, inches = 0.5, add = TRUE))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SimSun" panose="02010600030101010101" pitchFamily="2" charset="-122"/>
              </a:rPr>
              <a:t> 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310" y="2501990"/>
            <a:ext cx="5324727" cy="37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2.2.1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Draw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scatter plot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pairs of variables of manufacturer and population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linearity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the data into 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the labels of the two variables for the plot.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function “Plot”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53" y="3374495"/>
            <a:ext cx="4654377" cy="30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24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315" y="0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Three-Dimensional Scatterplots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3-D scatterplots can be drawn in R (using the </a:t>
            </a:r>
            <a:r>
              <a:rPr lang="en-US" sz="2400" b="1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in the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 package)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But they are often </a:t>
            </a:r>
            <a:r>
              <a:rPr lang="en-US" sz="2400" b="1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interpret visually.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 “</a:t>
            </a:r>
            <a:r>
              <a:rPr lang="en-US" sz="2400" b="1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lines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may make such plots more interpretable.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Image result for scatter plot in 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50" y="2677656"/>
            <a:ext cx="4076575" cy="358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15" y="2631155"/>
            <a:ext cx="4495799" cy="36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868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315" y="0"/>
            <a:ext cx="12192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Three-Dimensional Scatterplots</a:t>
            </a:r>
          </a:p>
          <a:p>
            <a:endParaRPr lang="en-US" sz="26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3-D scatterplots (using the </a:t>
            </a:r>
            <a:r>
              <a:rPr lang="en-US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 scatterplots </a:t>
            </a:r>
            <a:r>
              <a:rPr lang="en-US" sz="26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package)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2.3.2 Draw a three-dimensional scatterplot for the air pollution data with variables of </a:t>
            </a:r>
            <a:r>
              <a:rPr lang="en-US" sz="26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temp, wind, and SO2.</a:t>
            </a:r>
            <a:endParaRPr lang="en-US" sz="2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717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909" y="2839445"/>
            <a:ext cx="5169700" cy="33143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315" y="0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Three-Dimensional Scatterplots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2.3.2 Draw a three-dimensional scatterplot for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temp, wind, and SO2.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9487" y="994023"/>
            <a:ext cx="10814672" cy="16230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library("scatterplot3d")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with(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scatterplot3d(temp,wind,SO2,type="h“, color=“blue”, angle=30))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2400" dirty="0">
              <a:solidFill>
                <a:srgbClr val="0070C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5685" y="2095642"/>
            <a:ext cx="1066227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with(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usairpollution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, {scatterplot3d(temp, wind, SO2,)})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322215" y="3022011"/>
            <a:ext cx="47319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Monaco"/>
              </a:rPr>
              <a:t>type=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8"/>
                <a:ea typeface="Monaco"/>
              </a:rPr>
              <a:t>"h"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Monaco"/>
              </a:rPr>
              <a:t>,   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8200"/>
                </a:solidFill>
                <a:effectLst/>
                <a:latin typeface="Arial Unicode MS" panose="020B0604020202020204" pitchFamily="34" charset="-128"/>
                <a:ea typeface="Monaco"/>
              </a:rPr>
              <a:t># lines to the horizontal plane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5" y="2780057"/>
            <a:ext cx="5190077" cy="33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87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0195" y="0"/>
                <a:ext cx="1202716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2.4 Display multivariate data with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&gt; 3</m:t>
                    </m:r>
                  </m:oMath>
                </a14:m>
                <a:endParaRPr lang="en-US" sz="2400" b="0" i="0" u="none" strike="noStrike" baseline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b="0" i="0" u="none" strike="noStrike" baseline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The scatterplot matrix: A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400" b="0" i="1" u="none" strike="noStrike" baseline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× </m:t>
                    </m:r>
                    <m:r>
                      <a:rPr lang="en-US" sz="2400" b="0" i="1" u="none" strike="noStrike" baseline="0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array of individual 2-D scatterplots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This shows the relationship between </a:t>
                </a:r>
                <a:r>
                  <a:rPr lang="en-US" sz="2400" b="0" i="0" u="none" strike="noStrike" baseline="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possible pairs </a:t>
                </a: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variables, </a:t>
                </a:r>
                <a:r>
                  <a:rPr lang="en-US" sz="2400" b="0" i="0" u="none" strike="noStrike" baseline="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not any 3-way associations</a:t>
                </a: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This can be done in R with the </a:t>
                </a:r>
                <a:r>
                  <a:rPr lang="en-US" sz="2400" b="1" i="0" u="none" strike="noStrike" baseline="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pairs</a:t>
                </a: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5" y="0"/>
                <a:ext cx="1202716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811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70" y="2704123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79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960" y="186326"/>
            <a:ext cx="12052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2.4.1 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Draw a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scatterplot matrix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air pollution data and compute the correlation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with three decimal places.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3266" y="1501326"/>
            <a:ext cx="11657920" cy="8309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pairs(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pch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1,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cex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.5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round(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cor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), 3)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 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6" y="2477273"/>
            <a:ext cx="4787277" cy="288237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793461" y="2658006"/>
            <a:ext cx="5840242" cy="23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46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960" y="-118474"/>
            <a:ext cx="120520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2.4.1 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Draw a scatterplot matrix of the air pollution data and compute the correlation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coefficients with three decimal places.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Showing the linear fit of each pair of variables in the scatterplot matrix.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9960" y="691780"/>
            <a:ext cx="11657920" cy="6463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pairs(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1,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cex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.5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round(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cor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), 3)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</a:rPr>
              <a:t> 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39960" y="1825199"/>
            <a:ext cx="11364103" cy="7078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pairs(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panel = function (x, y, ...) {points(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x,y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,...)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ucida Console" panose="020B0609040504020204" pitchFamily="49" charset="0"/>
              </a:rPr>
              <a:t>;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abline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(lm(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y~x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), col = "red")},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".",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cex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1.5)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90474" y="2786743"/>
            <a:ext cx="5953938" cy="39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87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3307" y="0"/>
                <a:ext cx="12098693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Star Plots: </a:t>
                </a:r>
                <a:r>
                  <a:rPr lang="en-US" sz="2500" b="0" i="0" u="none" strike="noStrike" baseline="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magnitudes of </a:t>
                </a:r>
                <a14:m>
                  <m:oMath xmlns:m="http://schemas.openxmlformats.org/officeDocument/2006/math">
                    <m:r>
                      <a:rPr lang="en-US" sz="2500" b="0" i="1" u="none" strike="noStrike" baseline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2500" b="0" i="0" u="none" strike="noStrike" baseline="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variables </a:t>
                </a:r>
                <a:r>
                  <a:rPr lang="en-US" sz="25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represented graphically for each observation.</a:t>
                </a:r>
              </a:p>
              <a:p>
                <a:endParaRPr lang="en-US" sz="2500" b="0" i="0" u="none" strike="noStrike" baseline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There are </a:t>
                </a:r>
                <a14:m>
                  <m:oMath xmlns:m="http://schemas.openxmlformats.org/officeDocument/2006/math">
                    <m:r>
                      <a:rPr lang="en-US" sz="2500" b="0" i="1" u="none" strike="noStrike" baseline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sz="2500" b="0" i="0" u="none" strike="noStrike" baseline="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points</a:t>
                </a:r>
                <a:r>
                  <a:rPr lang="en-US" sz="25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the star, and the length of each point represents the value for that observation.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 may be useful to scale or standardize the variables </a:t>
                </a:r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</a:t>
                </a:r>
                <a:r>
                  <a:rPr lang="en-US" sz="25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Alternatively, the stars could be placed on a 2-D scatterplot, and (like with a bubble plot), stars having q</a:t>
                </a:r>
                <a14:m>
                  <m:oMath xmlns:m="http://schemas.openxmlformats.org/officeDocument/2006/math">
                    <m:r>
                      <a:rPr lang="en-US" sz="2500" b="0" i="1" u="none" strike="noStrike" baseline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− 2 </m:t>
                    </m:r>
                  </m:oMath>
                </a14:m>
                <a:r>
                  <a:rPr lang="en-US" sz="25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points could be placed over each observation.</a:t>
                </a:r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7" y="0"/>
                <a:ext cx="12098693" cy="3170099"/>
              </a:xfrm>
              <a:prstGeom prst="rect">
                <a:avLst/>
              </a:prstGeom>
              <a:blipFill rotWithShape="0">
                <a:blip r:embed="rId2"/>
                <a:stretch>
                  <a:fillRect l="-806" t="-1538" b="-3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96" y="3389923"/>
            <a:ext cx="2158277" cy="2161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02577" y="3499319"/>
                <a:ext cx="5565370" cy="1364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number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of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variables</m:t>
                    </m:r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9,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𝟑𝟔𝟎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𝟗</m:t>
                        </m:r>
                      </m:den>
                    </m:f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𝟒𝟎</m:t>
                    </m:r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endParaRPr lang="en-US" sz="2400" b="1" dirty="0" smtClean="0">
                  <a:solidFill>
                    <a:srgbClr val="C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4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Obs: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10, 2, 4, 5, 3, 5, 5, 3, 5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577" y="3499319"/>
                <a:ext cx="5565370" cy="1364476"/>
              </a:xfrm>
              <a:prstGeom prst="rect">
                <a:avLst/>
              </a:prstGeom>
              <a:blipFill rotWithShape="0">
                <a:blip r:embed="rId4"/>
                <a:stretch>
                  <a:fillRect l="-164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570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638" y="104008"/>
                <a:ext cx="1174724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2.4.2</a:t>
                </a:r>
              </a:p>
              <a:p>
                <a:pPr marL="457200" indent="-457200">
                  <a:buAutoNum type="alphaLcPeriod"/>
                </a:pP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Draw a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scatter (</a:t>
                </a: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bubble) and other </a:t>
                </a:r>
                <a:r>
                  <a:rPr lang="en-US" sz="2400" b="0" i="0" u="none" strike="noStrike" baseline="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glyph plots </a:t>
                </a: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sz="2400" b="0" i="0" u="none" strike="noStrike" baseline="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USairpollution</a:t>
                </a: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data.</a:t>
                </a:r>
              </a:p>
              <a:p>
                <a:pPr algn="ctr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 the number of variables in the data set: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=7</m:t>
                    </m:r>
                  </m:oMath>
                </a14:m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8" y="104008"/>
                <a:ext cx="11747241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830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7950" y="1333429"/>
            <a:ext cx="11882536" cy="2169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with(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range(wind)) * c(0.95, 1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plot(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</a:rPr>
              <a:t>wind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</a:rPr>
              <a:t>~ temp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data =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   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	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xlab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 "Average annual temperature (Fahrenheit)",   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     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ylab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 "Average annual wind speed (m.p.h.)",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10,     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FF"/>
                </a:solidFill>
                <a:latin typeface="Lucida Console" panose="020B0609040504020204" pitchFamily="49" charset="0"/>
              </a:rPr>
              <a:t>	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255" y="3967775"/>
            <a:ext cx="3483429" cy="27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45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6638" y="104008"/>
                <a:ext cx="1174724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2.4.2</a:t>
                </a:r>
              </a:p>
              <a:p>
                <a:pPr marL="457200" indent="-457200">
                  <a:buAutoNum type="alphaLcPeriod"/>
                </a:pP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Draw a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scatter (</a:t>
                </a: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bubble) and other glyph plots for </a:t>
                </a:r>
                <a:r>
                  <a:rPr lang="en-US" sz="2400" b="0" i="0" u="none" strike="noStrike" baseline="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USairpollution</a:t>
                </a:r>
                <a:r>
                  <a:rPr lang="en-US" sz="2400" b="0" i="0" u="none" strike="noStrike" baseline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data.</a:t>
                </a:r>
              </a:p>
              <a:p>
                <a:pPr marL="457200" indent="-457200">
                  <a:buAutoNum type="alphaLcPeriod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Identify the number of variables in the data set: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=7</m:t>
                    </m:r>
                  </m:oMath>
                </a14:m>
                <a:endParaRPr lang="en-US" sz="24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8" y="104008"/>
                <a:ext cx="11747241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830" t="-310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09464" y="1779567"/>
            <a:ext cx="11882536" cy="341632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&lt;- with(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range(wind)) * c(0.95, 1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plot(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</a:rPr>
              <a:t>wind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</a:rPr>
              <a:t>~ temp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data =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   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	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xlab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 "Average annual temperature (Fahrenheit)",   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     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ylab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 "Average annual wind speed (m.p.h.)",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pch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10,     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Lucida Console" panose="020B060904050402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FF"/>
                </a:solidFill>
                <a:latin typeface="Lucida Console" panose="020B0609040504020204" pitchFamily="49" charset="0"/>
              </a:rPr>
              <a:t>	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ylim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with(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,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   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	stars(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usairpollution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[,-c(2,5)], locations =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cbind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(temp, wind),             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	labels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= NULL, add = TRUE,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cex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Console" panose="020B0609040504020204" pitchFamily="49" charset="0"/>
              </a:rPr>
              <a:t> = 0.5))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876800" y="3487727"/>
            <a:ext cx="14227" cy="85102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228485" y="2939145"/>
            <a:ext cx="7544" cy="1399608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4424127" y="4601305"/>
            <a:ext cx="12071" cy="87604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2579" y="5477347"/>
            <a:ext cx="116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32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1493" y="221703"/>
            <a:ext cx="11747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2.4.2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Draw a bubble and other glyph plots for </a:t>
            </a:r>
            <a:r>
              <a:rPr lang="en-US" sz="2400" b="0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0230" y="1288881"/>
            <a:ext cx="8222702" cy="39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2.2.1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Draw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scatter plot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pairs of variables of manufacturer and population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linearity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8855" y="1384995"/>
            <a:ext cx="11961340" cy="268449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54" y="3682313"/>
            <a:ext cx="4654377" cy="30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23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1493" y="221703"/>
            <a:ext cx="117472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2.4.2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Draw a star plot for </a:t>
            </a:r>
            <a:r>
              <a:rPr lang="en-US" sz="2400" b="0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USairpollution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08796" y="1622348"/>
            <a:ext cx="11385097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latinLnBrk="1"/>
            <a:r>
              <a:rPr lang="en-US" sz="2400" dirty="0">
                <a:solidFill>
                  <a:srgbClr val="0070C0"/>
                </a:solidFill>
              </a:rPr>
              <a:t>stars(</a:t>
            </a:r>
            <a:r>
              <a:rPr lang="en-US" sz="2400" dirty="0" err="1">
                <a:solidFill>
                  <a:srgbClr val="0070C0"/>
                </a:solidFill>
              </a:rPr>
              <a:t>usairpollution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 err="1">
                <a:solidFill>
                  <a:srgbClr val="0070C0"/>
                </a:solidFill>
              </a:rPr>
              <a:t>cex</a:t>
            </a:r>
            <a:r>
              <a:rPr lang="en-US" sz="2400" dirty="0">
                <a:solidFill>
                  <a:srgbClr val="0070C0"/>
                </a:solidFill>
              </a:rPr>
              <a:t> = 0.55)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74164"/>
            <a:ext cx="6091334" cy="6291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83" y="2407243"/>
            <a:ext cx="5470419" cy="14571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06" y="4187659"/>
            <a:ext cx="2319384" cy="217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27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5487" y="852191"/>
            <a:ext cx="34804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faithful:</a:t>
            </a:r>
          </a:p>
          <a:p>
            <a:pPr algn="ctr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 vs. waiting time 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7" y="2025110"/>
            <a:ext cx="3444020" cy="3079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the scatterplot with estimated </a:t>
            </a:r>
            <a:r>
              <a:rPr lang="en-US" sz="2800" b="1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distribution</a:t>
            </a:r>
          </a:p>
          <a:p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9914" y="852191"/>
            <a:ext cx="72904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</a:p>
          <a:p>
            <a:pPr algn="ctr"/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Examining the association between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Highlighting outliers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755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4190" y="580587"/>
            <a:ext cx="3583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Eruptions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waiting time 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the scatterplot with estimated </a:t>
            </a:r>
            <a:r>
              <a:rPr lang="en-US" sz="2800" b="1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distribution</a:t>
            </a:r>
          </a:p>
          <a:p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9914" y="852191"/>
            <a:ext cx="729045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</a:p>
          <a:p>
            <a:pPr algn="ctr"/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regions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there are high or low densities of observations that may indicate the presence of distinct groups of observations; i.e., “clusters”.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bivariate density estimate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simply an approximation to the bivariate </a:t>
            </a:r>
            <a:r>
              <a:rPr lang="en-US" sz="2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p.m.f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two variables obtained from a sample.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9" y="1187636"/>
            <a:ext cx="3612025" cy="36120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7858" y="4810667"/>
            <a:ext cx="38421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p.m.f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may obtained by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estimate </a:t>
            </a:r>
          </a:p>
          <a:p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910281" y="3766242"/>
            <a:ext cx="1113576" cy="1121564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326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977044" y="2631706"/>
            <a:ext cx="38730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en-US" sz="28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</a:t>
            </a:r>
            <a:r>
              <a:rPr lang="en-US" sz="2800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</a:t>
            </a:r>
          </a:p>
          <a:p>
            <a:endParaRPr lang="en-US" sz="2800" dirty="0">
              <a:solidFill>
                <a:srgbClr val="25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468" y="109807"/>
            <a:ext cx="348044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faithful:</a:t>
            </a:r>
          </a:p>
          <a:p>
            <a:pPr algn="ctr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 vs. waiting time 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" y="2045834"/>
            <a:ext cx="3444020" cy="30799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45176" y="154300"/>
            <a:ext cx="4169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faithful 2D density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 </a:t>
            </a:r>
          </a:p>
          <a:p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366" y="1741023"/>
            <a:ext cx="4106678" cy="32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39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771" y="93769"/>
            <a:ext cx="118315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kernel density estimation, the contribution of each data point is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smoothed out from a single point into a region of space surrounding it</a:t>
            </a:r>
            <a:r>
              <a:rPr lang="en-US" sz="28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7303" y="1456982"/>
            <a:ext cx="189271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Univariate:</a:t>
            </a:r>
          </a:p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 −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</a:p>
          <a:p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 −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1.3</a:t>
            </a:r>
          </a:p>
          <a:p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 −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  <a:p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1.9</a:t>
            </a:r>
          </a:p>
          <a:p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5.1,</a:t>
            </a:r>
          </a:p>
          <a:p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 6.2</a:t>
            </a:r>
            <a:r>
              <a:rPr lang="en-US" sz="2800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486" y="1879417"/>
            <a:ext cx="5638182" cy="2793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1" y="4644725"/>
            <a:ext cx="5071343" cy="7260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49824" y="4776893"/>
            <a:ext cx="6542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 </a:t>
            </a:r>
            <a:r>
              <a:rPr lang="en-US" sz="2400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sz="2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where </a:t>
            </a:r>
            <a:r>
              <a:rPr lang="en-US" sz="2400" i="1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sz="2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the </a:t>
            </a:r>
            <a:r>
              <a:rPr lang="en-US" sz="2400" dirty="0">
                <a:solidFill>
                  <a:srgbClr val="0B008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Standard normal"/>
              </a:rPr>
              <a:t>standard normal</a:t>
            </a:r>
            <a:r>
              <a:rPr lang="en-US" sz="24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density 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108" y="3011254"/>
            <a:ext cx="3143931" cy="128323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576816" y="1303118"/>
            <a:ext cx="7506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using kernels to combine local estimates in a </a:t>
            </a:r>
            <a:r>
              <a:rPr lang="en-US" sz="2400" dirty="0" smtClean="0">
                <a:solidFill>
                  <a:srgbClr val="C00000"/>
                </a:solidFill>
              </a:rPr>
              <a:t>smooth curvy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330543" y="1318909"/>
            <a:ext cx="631372" cy="130454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192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84073" y="115728"/>
            <a:ext cx="4583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52525"/>
                </a:solidFill>
                <a:latin typeface="Arial" panose="020B0604020202020204" pitchFamily="34" charset="0"/>
              </a:rPr>
              <a:t>The </a:t>
            </a:r>
            <a:r>
              <a:rPr lang="en-US" sz="2800" dirty="0">
                <a:solidFill>
                  <a:srgbClr val="252525"/>
                </a:solidFill>
                <a:latin typeface="Arial" panose="020B0604020202020204" pitchFamily="34" charset="0"/>
              </a:rPr>
              <a:t>kernel density estimate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217" y="845351"/>
            <a:ext cx="117559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 </a:t>
            </a:r>
            <a:r>
              <a:rPr lang="en-US" sz="28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to take a </a:t>
            </a:r>
            <a:r>
              <a:rPr lang="en-US" sz="2800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</a:t>
            </a:r>
            <a:r>
              <a:rPr lang="en-US" sz="28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data and to make inferences about the underlying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 density </a:t>
            </a:r>
            <a:r>
              <a:rPr lang="en-US" sz="28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everywhere, including where no data are observed</a:t>
            </a:r>
            <a:r>
              <a:rPr lang="en-US" sz="2800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25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8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density estimation, the contribution of each data point is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smoothed out from a single point into a region of space surrounding it</a:t>
            </a:r>
            <a:r>
              <a:rPr lang="en-US" sz="28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Aggregating the individually smoothed contributions gives an overall picture of the structure of the data and its density function. 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165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47128" y="180133"/>
            <a:ext cx="4198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functions in common use</a:t>
            </a:r>
            <a:endParaRPr lang="en-US" sz="240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363"/>
            <a:ext cx="4026486" cy="38438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87" y="902363"/>
            <a:ext cx="3433243" cy="401425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231224" y="1621649"/>
            <a:ext cx="679010" cy="325924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204738" y="978347"/>
            <a:ext cx="679010" cy="325924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544243" y="1633074"/>
            <a:ext cx="679010" cy="325924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729" y="46593"/>
            <a:ext cx="5072312" cy="72548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0520195" y="497685"/>
            <a:ext cx="0" cy="1112034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353937" y="521040"/>
            <a:ext cx="0" cy="1112034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182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8857"/>
            <a:ext cx="12192000" cy="50074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2.5.1 Draw the three kernel functions (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uniform, triangle, and normal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in 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9" y="1072242"/>
            <a:ext cx="6169478" cy="45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8857"/>
            <a:ext cx="12192000" cy="50074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2.5.1 Draw the three kernel functions in 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685800"/>
            <a:ext cx="11952514" cy="2960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85" y="108857"/>
            <a:ext cx="3788230" cy="27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147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8857"/>
            <a:ext cx="12192000" cy="50074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2.5.1 Draw the three kernel functions in 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600"/>
            <a:ext cx="11952514" cy="2960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86" y="-103085"/>
            <a:ext cx="4577562" cy="364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9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0702" y="119449"/>
            <a:ext cx="11425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2.2.1 a. Draw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scatter plot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linearity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" y="706848"/>
            <a:ext cx="4003589" cy="24848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41340" y="706848"/>
            <a:ext cx="7776520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400" b="1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Comments: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plot clearly uncovers that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as the number of manufacturing enterprises increases, the population size increases as well. (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Trend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presence of one or more cities that are some way from the remainder. Before commenting on these possible outliers we will construct the scatterplot again (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find boundary such as lower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upper inner-fence</a:t>
            </a:r>
            <a:r>
              <a:rPr 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 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097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8857"/>
            <a:ext cx="12192000" cy="1589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2.5.2 Use normal distribution as the kernel to estimate univariate density for given sample: </a:t>
            </a:r>
          </a:p>
          <a:p>
            <a:pPr marL="0" indent="0">
              <a:buNone/>
            </a:pPr>
            <a:r>
              <a:rPr lang="en-US" dirty="0" smtClean="0"/>
              <a:t>			0</a:t>
            </a:r>
            <a:r>
              <a:rPr lang="en-US" dirty="0"/>
              <a:t>, 1, 1.1, 1.5, 1.9, 2.8, 2.9, </a:t>
            </a:r>
            <a:r>
              <a:rPr lang="en-US" dirty="0" smtClean="0"/>
              <a:t>3.5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36" y="2305729"/>
            <a:ext cx="4686300" cy="3095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108" y="2305729"/>
            <a:ext cx="4686300" cy="309562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7086600" y="950525"/>
            <a:ext cx="4267200" cy="4024246"/>
          </a:xfrm>
          <a:custGeom>
            <a:avLst/>
            <a:gdLst>
              <a:gd name="connsiteX0" fmla="*/ 0 w 4267200"/>
              <a:gd name="connsiteY0" fmla="*/ 3871846 h 4024246"/>
              <a:gd name="connsiteX1" fmla="*/ 174171 w 4267200"/>
              <a:gd name="connsiteY1" fmla="*/ 2707075 h 4024246"/>
              <a:gd name="connsiteX2" fmla="*/ 402771 w 4267200"/>
              <a:gd name="connsiteY2" fmla="*/ 2565561 h 4024246"/>
              <a:gd name="connsiteX3" fmla="*/ 870857 w 4267200"/>
              <a:gd name="connsiteY3" fmla="*/ 573475 h 4024246"/>
              <a:gd name="connsiteX4" fmla="*/ 1208314 w 4267200"/>
              <a:gd name="connsiteY4" fmla="*/ 40075 h 4024246"/>
              <a:gd name="connsiteX5" fmla="*/ 1828800 w 4267200"/>
              <a:gd name="connsiteY5" fmla="*/ 1433446 h 4024246"/>
              <a:gd name="connsiteX6" fmla="*/ 2286000 w 4267200"/>
              <a:gd name="connsiteY6" fmla="*/ 1433446 h 4024246"/>
              <a:gd name="connsiteX7" fmla="*/ 2950029 w 4267200"/>
              <a:gd name="connsiteY7" fmla="*/ 693218 h 4024246"/>
              <a:gd name="connsiteX8" fmla="*/ 3178629 w 4267200"/>
              <a:gd name="connsiteY8" fmla="*/ 377532 h 4024246"/>
              <a:gd name="connsiteX9" fmla="*/ 3494314 w 4267200"/>
              <a:gd name="connsiteY9" fmla="*/ 965361 h 4024246"/>
              <a:gd name="connsiteX10" fmla="*/ 3886200 w 4267200"/>
              <a:gd name="connsiteY10" fmla="*/ 2663532 h 4024246"/>
              <a:gd name="connsiteX11" fmla="*/ 4267200 w 4267200"/>
              <a:gd name="connsiteY11" fmla="*/ 4024246 h 4024246"/>
              <a:gd name="connsiteX12" fmla="*/ 4267200 w 4267200"/>
              <a:gd name="connsiteY12" fmla="*/ 4024246 h 402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67200" h="4024246">
                <a:moveTo>
                  <a:pt x="0" y="3871846"/>
                </a:moveTo>
                <a:cubicBezTo>
                  <a:pt x="53521" y="3398317"/>
                  <a:pt x="107042" y="2924789"/>
                  <a:pt x="174171" y="2707075"/>
                </a:cubicBezTo>
                <a:cubicBezTo>
                  <a:pt x="241300" y="2489361"/>
                  <a:pt x="286657" y="2921161"/>
                  <a:pt x="402771" y="2565561"/>
                </a:cubicBezTo>
                <a:cubicBezTo>
                  <a:pt x="518885" y="2209961"/>
                  <a:pt x="736600" y="994389"/>
                  <a:pt x="870857" y="573475"/>
                </a:cubicBezTo>
                <a:cubicBezTo>
                  <a:pt x="1005114" y="152561"/>
                  <a:pt x="1048657" y="-103253"/>
                  <a:pt x="1208314" y="40075"/>
                </a:cubicBezTo>
                <a:cubicBezTo>
                  <a:pt x="1367971" y="183403"/>
                  <a:pt x="1649186" y="1201218"/>
                  <a:pt x="1828800" y="1433446"/>
                </a:cubicBezTo>
                <a:cubicBezTo>
                  <a:pt x="2008414" y="1665674"/>
                  <a:pt x="2099129" y="1556817"/>
                  <a:pt x="2286000" y="1433446"/>
                </a:cubicBezTo>
                <a:cubicBezTo>
                  <a:pt x="2472871" y="1310075"/>
                  <a:pt x="2801258" y="869204"/>
                  <a:pt x="2950029" y="693218"/>
                </a:cubicBezTo>
                <a:cubicBezTo>
                  <a:pt x="3098800" y="517232"/>
                  <a:pt x="3087915" y="332175"/>
                  <a:pt x="3178629" y="377532"/>
                </a:cubicBezTo>
                <a:cubicBezTo>
                  <a:pt x="3269343" y="422889"/>
                  <a:pt x="3376386" y="584361"/>
                  <a:pt x="3494314" y="965361"/>
                </a:cubicBezTo>
                <a:cubicBezTo>
                  <a:pt x="3612242" y="1346361"/>
                  <a:pt x="3757386" y="2153718"/>
                  <a:pt x="3886200" y="2663532"/>
                </a:cubicBezTo>
                <a:cubicBezTo>
                  <a:pt x="4015014" y="3173346"/>
                  <a:pt x="4267200" y="4024246"/>
                  <a:pt x="4267200" y="4024246"/>
                </a:cubicBezTo>
                <a:lnTo>
                  <a:pt x="4267200" y="4024246"/>
                </a:lnTo>
              </a:path>
            </a:pathLst>
          </a:cu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1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8857"/>
            <a:ext cx="12192000" cy="1589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2.5.2 Use normal distribution as the kernel to estimate univariate density for given sample: </a:t>
            </a:r>
          </a:p>
          <a:p>
            <a:pPr marL="0" indent="0">
              <a:buNone/>
            </a:pPr>
            <a:r>
              <a:rPr lang="en-US" dirty="0" smtClean="0"/>
              <a:t>0</a:t>
            </a:r>
            <a:r>
              <a:rPr lang="en-US" dirty="0"/>
              <a:t>, 1, 1.1, 1.5, 1.9, 2.8, 2.9, </a:t>
            </a:r>
            <a:r>
              <a:rPr lang="en-US" dirty="0" smtClean="0"/>
              <a:t>3.5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53" y="2321378"/>
            <a:ext cx="11988905" cy="2756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75" y="732064"/>
            <a:ext cx="6754630" cy="966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587" y="1107182"/>
            <a:ext cx="481626" cy="1353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029" y="2460611"/>
            <a:ext cx="370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</a:rPr>
              <a:t>gauss((xgrid - a)/h)/(n * h))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9506" y="1596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library </a:t>
            </a:r>
            <a:r>
              <a:rPr lang="en-US" dirty="0"/>
              <a:t>("MVA")</a:t>
            </a:r>
          </a:p>
          <a:p>
            <a:r>
              <a:rPr lang="en-US" dirty="0">
                <a:solidFill>
                  <a:srgbClr val="0070C0"/>
                </a:solidFill>
              </a:rPr>
              <a:t>library</a:t>
            </a:r>
            <a:r>
              <a:rPr lang="en-US" dirty="0"/>
              <a:t>("HSAUR2")</a:t>
            </a:r>
          </a:p>
        </p:txBody>
      </p:sp>
    </p:spTree>
    <p:extLst>
      <p:ext uri="{BB962C8B-B14F-4D97-AF65-F5344CB8AC3E}">
        <p14:creationId xmlns:p14="http://schemas.microsoft.com/office/powerpoint/2010/main" val="338993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8857"/>
            <a:ext cx="12192000" cy="1589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2.5.2 Use normal distribution as the kernel to estimate univariate density for given sample: </a:t>
            </a:r>
          </a:p>
          <a:p>
            <a:pPr marL="0" indent="0">
              <a:buNone/>
            </a:pPr>
            <a:r>
              <a:rPr lang="en-US" dirty="0" smtClean="0"/>
              <a:t>			0</a:t>
            </a:r>
            <a:r>
              <a:rPr lang="en-US" dirty="0"/>
              <a:t>, 1, 1.1, 1.5, 1.9, 2.8, 2.9, </a:t>
            </a:r>
            <a:r>
              <a:rPr lang="en-US" dirty="0" smtClean="0"/>
              <a:t>3.5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2" y="1553566"/>
            <a:ext cx="3260353" cy="2593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197" y="1756387"/>
            <a:ext cx="6509558" cy="934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986" y="2893771"/>
            <a:ext cx="4732922" cy="1330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811" y="4575604"/>
            <a:ext cx="9062226" cy="37934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391138" y="3907692"/>
            <a:ext cx="15632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38177" y="3875053"/>
            <a:ext cx="15632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079822" y="3905915"/>
            <a:ext cx="15632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897876" y="3875053"/>
            <a:ext cx="15632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215232" y="3905915"/>
            <a:ext cx="15632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574409" y="3905915"/>
            <a:ext cx="15632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701672" y="3905915"/>
            <a:ext cx="15632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958949" y="3875053"/>
            <a:ext cx="15632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6" y="5126553"/>
            <a:ext cx="11475174" cy="37830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2717304" y="5504855"/>
            <a:ext cx="15632" cy="543524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3714" y="5922246"/>
            <a:ext cx="1454483" cy="6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54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4190" y="580587"/>
            <a:ext cx="3583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Eruptions 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waiting time </a:t>
            </a:r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Enhancing the scatterplot with estimated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distribution</a:t>
            </a:r>
          </a:p>
          <a:p>
            <a:endParaRPr lang="en-US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9914" y="852191"/>
            <a:ext cx="72904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bivariate density estimate 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simply an approximation to the bivariate </a:t>
            </a:r>
            <a:r>
              <a:rPr lang="en-US" sz="28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p.d.f</a:t>
            </a: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two variables obtained from a sample.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9" y="1187636"/>
            <a:ext cx="3612025" cy="361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168" y="2320172"/>
            <a:ext cx="6391275" cy="1209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243" y="3884232"/>
            <a:ext cx="61722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3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852" y="0"/>
            <a:ext cx="11971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2.5.3</a:t>
            </a:r>
          </a:p>
          <a:p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 three-dimensional plot to picture the bivariate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Epanechnikov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kernel given by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730" y="1315693"/>
            <a:ext cx="4486275" cy="6477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2852" y="2366198"/>
            <a:ext cx="11965279" cy="252915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AR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epa</a:t>
            </a:r>
            <a:r>
              <a:rPr lang="es-AR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&lt;- </a:t>
            </a:r>
            <a:r>
              <a:rPr lang="es-AR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function</a:t>
            </a:r>
            <a:r>
              <a:rPr lang="es-AR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(x, y) (</a:t>
            </a:r>
            <a:r>
              <a:rPr lang="es-AR" sz="2200" dirty="0">
                <a:solidFill>
                  <a:srgbClr val="C0000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(x^2 + y^2) &lt; 1) </a:t>
            </a:r>
            <a:r>
              <a:rPr lang="es-AR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* 2/pi * (1 - x^2 - y^2)</a:t>
            </a:r>
            <a:endParaRPr lang="en-US" sz="2200" dirty="0">
              <a:solidFill>
                <a:srgbClr val="0070C0"/>
              </a:solidFill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x &lt;- </a:t>
            </a:r>
            <a:r>
              <a:rPr lang="en-US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seq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(from = -1.1, to = 1.1, by = 0.05)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epavals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&lt;- </a:t>
            </a:r>
            <a:r>
              <a:rPr lang="en-US" sz="2200" dirty="0" err="1" smtClean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sapply</a:t>
            </a:r>
            <a:r>
              <a:rPr lang="en-US" sz="2200" dirty="0" smtClean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(x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, function(a) </a:t>
            </a:r>
            <a:r>
              <a:rPr lang="en-US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epa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(a, x))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persp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(x = x</a:t>
            </a:r>
            <a:r>
              <a:rPr lang="en-US" sz="2200" dirty="0" smtClean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y = x, z = </a:t>
            </a:r>
            <a:r>
              <a:rPr lang="en-US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epavals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xlab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= "x", </a:t>
            </a:r>
            <a:r>
              <a:rPr lang="en-US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ylab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= "y", </a:t>
            </a:r>
            <a:r>
              <a:rPr lang="en-US" sz="2200" dirty="0" err="1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zlab</a:t>
            </a: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= expression(K(x, y)), theta = -35, axes = TRUE,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200" dirty="0">
                <a:solidFill>
                  <a:srgbClr val="0070C0"/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box = TRUE)</a:t>
            </a:r>
          </a:p>
        </p:txBody>
      </p:sp>
    </p:spTree>
    <p:extLst>
      <p:ext uri="{BB962C8B-B14F-4D97-AF65-F5344CB8AC3E}">
        <p14:creationId xmlns:p14="http://schemas.microsoft.com/office/powerpoint/2010/main" val="2999518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852" y="0"/>
            <a:ext cx="119711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Three-dimensional plots and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plots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picture bivariate distribution</a:t>
            </a:r>
          </a:p>
          <a:p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2.5.3 a. Use a three-dimensional plot to picture normal distribution with mean vector of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covariance matrix of identity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Use a three-dimensional plot to picture the bivariate 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Epanechnikov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kernel given by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66" y="2572211"/>
            <a:ext cx="4486275" cy="6477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55" y="3483798"/>
            <a:ext cx="2525395" cy="23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45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contour plot from Calculus</a:t>
            </a:r>
            <a:r>
              <a:rPr lang="en-US" sz="2800" b="0" i="0" u="none" strike="noStrike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III</a:t>
            </a:r>
            <a:endParaRPr lang="en-US" sz="2800" b="1" i="0" u="none" strike="noStrike" baseline="0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5685" y="779306"/>
            <a:ext cx="116694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800" b="1" dirty="0">
                <a:solidFill>
                  <a:srgbClr val="6A6A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plot</a:t>
            </a:r>
            <a:r>
              <a:rPr lang="en-US" sz="2800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a graphical technique for representing a 3-dimensional surface by </a:t>
            </a:r>
            <a:r>
              <a:rPr lang="en-US" sz="2800" b="1" dirty="0">
                <a:solidFill>
                  <a:srgbClr val="6A6A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</a:t>
            </a:r>
            <a:r>
              <a:rPr lang="en-US" sz="2800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constant z slices, </a:t>
            </a:r>
            <a:r>
              <a:rPr lang="en-US" sz="2800" b="1" dirty="0">
                <a:solidFill>
                  <a:srgbClr val="6A6A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 contours</a:t>
            </a:r>
            <a:r>
              <a:rPr lang="en-US" sz="2800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on a 2-dimensional format.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2047194"/>
            <a:ext cx="3541986" cy="2938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49" y="2249941"/>
            <a:ext cx="8004253" cy="21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8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04257"/>
            <a:ext cx="5257800" cy="297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381001"/>
            <a:ext cx="7848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ea typeface="SimSun"/>
                <a:cs typeface="Times New Roman"/>
              </a:rPr>
              <a:t>How do we draw a map of </a:t>
            </a:r>
            <a:r>
              <a:rPr lang="en-US" sz="2400" dirty="0">
                <a:solidFill>
                  <a:srgbClr val="FF0000"/>
                </a:solidFill>
                <a:ea typeface="SimSun"/>
                <a:cs typeface="Times New Roman"/>
              </a:rPr>
              <a:t>Bryce  Canyon </a:t>
            </a:r>
            <a:r>
              <a:rPr lang="en-US" sz="2400" dirty="0">
                <a:solidFill>
                  <a:prstClr val="black"/>
                </a:solidFill>
                <a:ea typeface="SimSun"/>
                <a:cs typeface="Times New Roman"/>
              </a:rPr>
              <a:t>in 2d spaces and also show the height of the mountain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33600" y="4648201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ea typeface="SimSun"/>
                <a:cs typeface="Times New Roman"/>
              </a:rPr>
              <a:t>We have to find the way to place the third dim (</a:t>
            </a:r>
            <a:r>
              <a:rPr lang="en-US" sz="2400" b="1" dirty="0">
                <a:solidFill>
                  <a:srgbClr val="FF0000"/>
                </a:solidFill>
                <a:ea typeface="SimSun"/>
                <a:cs typeface="Times New Roman"/>
              </a:rPr>
              <a:t>z</a:t>
            </a:r>
            <a:r>
              <a:rPr lang="en-US" sz="2400" dirty="0">
                <a:solidFill>
                  <a:prstClr val="black"/>
                </a:solidFill>
                <a:ea typeface="SimSun"/>
                <a:cs typeface="Times New Roman"/>
              </a:rPr>
              <a:t>) in the 2d space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97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05000"/>
            <a:ext cx="4038600" cy="24384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905001"/>
            <a:ext cx="3505200" cy="254846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92" y="5916507"/>
            <a:ext cx="6526817" cy="45719"/>
          </a:xfrm>
          <a:prstGeom prst="rect">
            <a:avLst/>
          </a:prstGeom>
          <a:ln w="31750"/>
        </p:spPr>
      </p:pic>
      <p:sp>
        <p:nvSpPr>
          <p:cNvPr id="2" name="Flowchart: Data 1"/>
          <p:cNvSpPr/>
          <p:nvPr/>
        </p:nvSpPr>
        <p:spPr>
          <a:xfrm>
            <a:off x="1524000" y="2810933"/>
            <a:ext cx="4800600" cy="838200"/>
          </a:xfrm>
          <a:prstGeom prst="flowChartInputOutpu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3657600"/>
            <a:ext cx="3810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334000" y="2810934"/>
            <a:ext cx="990600" cy="84666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24000" y="3395134"/>
            <a:ext cx="304800" cy="26246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438400" y="5245100"/>
            <a:ext cx="67818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prstClr val="black"/>
                </a:solidFill>
                <a:ea typeface="SimSun"/>
                <a:cs typeface="Times New Roman"/>
              </a:rPr>
              <a:t>Projection of </a:t>
            </a:r>
            <a:r>
              <a:rPr lang="en-US" sz="2400" dirty="0">
                <a:solidFill>
                  <a:srgbClr val="0070C0"/>
                </a:solidFill>
                <a:ea typeface="SimSun"/>
                <a:cs typeface="Times New Roman"/>
              </a:rPr>
              <a:t>intersecting curves </a:t>
            </a:r>
            <a:r>
              <a:rPr lang="en-US" sz="2400" dirty="0">
                <a:solidFill>
                  <a:prstClr val="black"/>
                </a:solidFill>
                <a:ea typeface="SimSun"/>
                <a:cs typeface="Times New Roman"/>
              </a:rPr>
              <a:t>onto the </a:t>
            </a:r>
            <a:r>
              <a:rPr lang="en-US" sz="2400" dirty="0" err="1">
                <a:solidFill>
                  <a:prstClr val="black"/>
                </a:solidFill>
                <a:ea typeface="SimSun"/>
                <a:cs typeface="Times New Roman"/>
              </a:rPr>
              <a:t>xy</a:t>
            </a:r>
            <a:r>
              <a:rPr lang="en-US" sz="2400" dirty="0">
                <a:solidFill>
                  <a:prstClr val="black"/>
                </a:solidFill>
                <a:ea typeface="SimSun"/>
                <a:cs typeface="Times New Roman"/>
              </a:rPr>
              <a:t>-plane</a:t>
            </a:r>
          </a:p>
        </p:txBody>
      </p:sp>
      <p:sp>
        <p:nvSpPr>
          <p:cNvPr id="3" name="Rectangle 2"/>
          <p:cNvSpPr/>
          <p:nvPr/>
        </p:nvSpPr>
        <p:spPr>
          <a:xfrm>
            <a:off x="3543300" y="45037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ea typeface="SimSun"/>
                <a:cs typeface="Times New Roman"/>
              </a:rPr>
              <a:t>Draw a map of </a:t>
            </a:r>
            <a:r>
              <a:rPr lang="en-US" sz="2400" dirty="0">
                <a:solidFill>
                  <a:srgbClr val="FF0000"/>
                </a:solidFill>
                <a:ea typeface="SimSun"/>
                <a:cs typeface="Times New Roman"/>
              </a:rPr>
              <a:t>Bryce  Canyon </a:t>
            </a:r>
            <a:r>
              <a:rPr lang="en-US" sz="2400" dirty="0">
                <a:solidFill>
                  <a:prstClr val="black"/>
                </a:solidFill>
                <a:ea typeface="SimSun"/>
                <a:cs typeface="Times New Roman"/>
              </a:rPr>
              <a:t>in 2d spaces and also show the height of the mountain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867400" y="2810933"/>
            <a:ext cx="457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251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2.5 Use 3-D plots and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plots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picture </a:t>
            </a:r>
            <a:r>
              <a:rPr lang="en-US" sz="2800" b="1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distribution</a:t>
            </a:r>
          </a:p>
          <a:p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5685" y="779306"/>
            <a:ext cx="116694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800" b="1" dirty="0">
                <a:solidFill>
                  <a:srgbClr val="6A6A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plot</a:t>
            </a:r>
            <a:r>
              <a:rPr lang="en-US" sz="2800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is a graphical technique for representing a 3-dimensional surface by </a:t>
            </a:r>
            <a:r>
              <a:rPr lang="en-US" sz="2800" b="1" dirty="0">
                <a:solidFill>
                  <a:srgbClr val="6A6A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plotting</a:t>
            </a:r>
            <a:r>
              <a:rPr lang="en-US" sz="2800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constant z slices, </a:t>
            </a:r>
            <a:r>
              <a:rPr lang="en-US" sz="2800" b="1" dirty="0">
                <a:solidFill>
                  <a:srgbClr val="6A6A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called contours</a:t>
            </a:r>
            <a:r>
              <a:rPr lang="en-US" sz="2800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on a 2-dimensional format.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0" y="2414748"/>
            <a:ext cx="56605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given 2d sample data, how do we estimate the function of the surface 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122714"/>
            <a:ext cx="4800602" cy="315685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746171" y="3287486"/>
            <a:ext cx="3331029" cy="8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5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985" y="91046"/>
            <a:ext cx="1168125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b. Plotting the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marginal distributions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 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rug plots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the 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joint distribution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together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Labeling the 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outliers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Plotting marginal and joint distributions 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together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is usually good data analysis practice.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marginal distribution shown as rug plots on each axis (produced by </a:t>
            </a:r>
            <a:r>
              <a:rPr lang="en-US" sz="2400" i="1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rug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()),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6281" y="2739932"/>
            <a:ext cx="6096000" cy="19632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rug(</a:t>
            </a:r>
            <a:r>
              <a:rPr lang="en-US" sz="24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usairpollution$manu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side=1, color=2)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rug(</a:t>
            </a:r>
            <a:r>
              <a:rPr lang="en-US" sz="2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usairpollution$popul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side=2, color=3)</a:t>
            </a:r>
            <a:endParaRPr lang="en-US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2253" y="2616451"/>
            <a:ext cx="211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Side=1 means x-axis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41956" y="2616451"/>
            <a:ext cx="211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Side=2 means y-axis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2550" y="2410175"/>
            <a:ext cx="7396682" cy="1971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1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4393" y="61966"/>
            <a:ext cx="38730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en-US" sz="2800" dirty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</a:t>
            </a:r>
            <a:r>
              <a:rPr lang="en-US" sz="2800" dirty="0" smtClean="0">
                <a:solidFill>
                  <a:srgbClr val="25252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</a:t>
            </a:r>
          </a:p>
          <a:p>
            <a:pPr lvl="0"/>
            <a:endParaRPr lang="en-US" sz="2800" dirty="0">
              <a:solidFill>
                <a:srgbClr val="25252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Perspective 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7468" y="109807"/>
            <a:ext cx="348044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faithful: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vs. waiting time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" y="2045834"/>
            <a:ext cx="3444020" cy="30799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610" y="1918607"/>
            <a:ext cx="3609975" cy="3695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45176" y="154300"/>
            <a:ext cx="41694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faithful 2D density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66" y="1741023"/>
            <a:ext cx="4348348" cy="34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34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085" y="581361"/>
            <a:ext cx="119198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library(</a:t>
            </a:r>
            <a:r>
              <a:rPr lang="en-US" dirty="0" err="1"/>
              <a:t>ks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xlsx</a:t>
            </a:r>
            <a:r>
              <a:rPr lang="en-US" dirty="0"/>
              <a:t>)  </a:t>
            </a:r>
            <a:r>
              <a:rPr lang="en-US" dirty="0">
                <a:solidFill>
                  <a:srgbClr val="00B050"/>
                </a:solidFill>
              </a:rPr>
              <a:t>#need to install 64-bit java at https://www.java.com/en/download/manual.jsp, and then </a:t>
            </a:r>
            <a:r>
              <a:rPr lang="en-US" dirty="0" err="1">
                <a:solidFill>
                  <a:srgbClr val="00B050"/>
                </a:solidFill>
              </a:rPr>
              <a:t>xlsx</a:t>
            </a:r>
            <a:r>
              <a:rPr lang="en-US" dirty="0">
                <a:solidFill>
                  <a:srgbClr val="00B050"/>
                </a:solidFill>
              </a:rPr>
              <a:t> package </a:t>
            </a:r>
          </a:p>
          <a:p>
            <a:r>
              <a:rPr lang="en-US" dirty="0"/>
              <a:t>data(faithful)</a:t>
            </a:r>
          </a:p>
          <a:p>
            <a:r>
              <a:rPr lang="en-US" dirty="0"/>
              <a:t>H &lt;- </a:t>
            </a:r>
            <a:r>
              <a:rPr lang="en-US" dirty="0" err="1"/>
              <a:t>Hpi</a:t>
            </a:r>
            <a:r>
              <a:rPr lang="en-US" dirty="0"/>
              <a:t>(x=faithful)</a:t>
            </a:r>
          </a:p>
          <a:p>
            <a:r>
              <a:rPr lang="en-US" dirty="0" err="1"/>
              <a:t>fhat</a:t>
            </a:r>
            <a:r>
              <a:rPr lang="en-US" dirty="0"/>
              <a:t> &lt;- </a:t>
            </a:r>
            <a:r>
              <a:rPr lang="en-US" dirty="0" err="1"/>
              <a:t>kde</a:t>
            </a:r>
            <a:r>
              <a:rPr lang="en-US" dirty="0"/>
              <a:t>(x=faithful, H=H)</a:t>
            </a:r>
          </a:p>
          <a:p>
            <a:endParaRPr lang="en-US" dirty="0"/>
          </a:p>
          <a:p>
            <a:r>
              <a:rPr lang="en-US" dirty="0" smtClean="0"/>
              <a:t>plot(</a:t>
            </a:r>
            <a:r>
              <a:rPr lang="en-US" dirty="0" err="1" smtClean="0"/>
              <a:t>fhat</a:t>
            </a:r>
            <a:r>
              <a:rPr lang="en-US" dirty="0" smtClean="0"/>
              <a:t>, display="filled.contour2")</a:t>
            </a:r>
          </a:p>
          <a:p>
            <a:r>
              <a:rPr lang="en-US" dirty="0" smtClean="0"/>
              <a:t>points(faithful</a:t>
            </a:r>
            <a:r>
              <a:rPr lang="en-US" dirty="0"/>
              <a:t>, </a:t>
            </a:r>
            <a:r>
              <a:rPr lang="en-US" dirty="0" err="1"/>
              <a:t>cex</a:t>
            </a:r>
            <a:r>
              <a:rPr lang="en-US" dirty="0"/>
              <a:t>=0.5, </a:t>
            </a:r>
            <a:r>
              <a:rPr lang="en-US" dirty="0" err="1"/>
              <a:t>pch</a:t>
            </a:r>
            <a:r>
              <a:rPr lang="en-US" dirty="0"/>
              <a:t>=16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library("</a:t>
            </a:r>
            <a:r>
              <a:rPr lang="en-US" dirty="0" err="1"/>
              <a:t>KernSmooth</a:t>
            </a:r>
            <a:r>
              <a:rPr lang="en-US" dirty="0"/>
              <a:t>") </a:t>
            </a:r>
          </a:p>
          <a:p>
            <a:r>
              <a:rPr lang="en-US" dirty="0" err="1" smtClean="0"/>
              <a:t>faithfuld</a:t>
            </a:r>
            <a:r>
              <a:rPr lang="en-US" dirty="0"/>
              <a:t>&lt;-bkde2D(faithful, bandwidth = </a:t>
            </a:r>
            <a:r>
              <a:rPr lang="en-US" dirty="0" err="1"/>
              <a:t>sapply</a:t>
            </a:r>
            <a:r>
              <a:rPr lang="en-US" dirty="0"/>
              <a:t>(faithful, </a:t>
            </a:r>
            <a:r>
              <a:rPr lang="en-US" dirty="0" err="1"/>
              <a:t>dpik</a:t>
            </a:r>
            <a:r>
              <a:rPr lang="en-US" dirty="0"/>
              <a:t>))</a:t>
            </a:r>
          </a:p>
          <a:p>
            <a:r>
              <a:rPr lang="en-US" dirty="0"/>
              <a:t>plot(faithful, </a:t>
            </a:r>
            <a:r>
              <a:rPr lang="en-US" dirty="0" err="1"/>
              <a:t>xlab</a:t>
            </a:r>
            <a:r>
              <a:rPr lang="en-US" dirty="0"/>
              <a:t> = "Duration", </a:t>
            </a:r>
            <a:r>
              <a:rPr lang="en-US" dirty="0" err="1"/>
              <a:t>ylab</a:t>
            </a:r>
            <a:r>
              <a:rPr lang="en-US" dirty="0"/>
              <a:t> = "Waiting time")</a:t>
            </a:r>
          </a:p>
          <a:p>
            <a:r>
              <a:rPr lang="en-US" dirty="0"/>
              <a:t>contour(x = faithfuld$x1, y = faithfuld$x2, z =</a:t>
            </a:r>
            <a:r>
              <a:rPr lang="en-US" dirty="0" err="1"/>
              <a:t>faithfuld$fhat</a:t>
            </a:r>
            <a:r>
              <a:rPr lang="en-US" dirty="0"/>
              <a:t>, add = TRUE) </a:t>
            </a:r>
          </a:p>
        </p:txBody>
      </p:sp>
    </p:spTree>
    <p:extLst>
      <p:ext uri="{BB962C8B-B14F-4D97-AF65-F5344CB8AC3E}">
        <p14:creationId xmlns:p14="http://schemas.microsoft.com/office/powerpoint/2010/main" val="4259989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514" y="145703"/>
            <a:ext cx="11952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2.5.4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Use a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plot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estimate the bivariate distribution given by data in table 2-1.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1135372"/>
            <a:ext cx="4712616" cy="5218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99" y="2247742"/>
            <a:ext cx="4454389" cy="35429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49676" y="1535277"/>
            <a:ext cx="4494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plot(</a:t>
            </a:r>
            <a:r>
              <a:rPr lang="en-US" sz="2800" dirty="0" err="1">
                <a:solidFill>
                  <a:srgbClr val="0070C0"/>
                </a:solidFill>
              </a:rPr>
              <a:t>logli~logst</a:t>
            </a:r>
            <a:r>
              <a:rPr lang="en-US" sz="2800" dirty="0">
                <a:solidFill>
                  <a:srgbClr val="0070C0"/>
                </a:solidFill>
              </a:rPr>
              <a:t>, data=cygob1)</a:t>
            </a:r>
          </a:p>
        </p:txBody>
      </p:sp>
    </p:spTree>
    <p:extLst>
      <p:ext uri="{BB962C8B-B14F-4D97-AF65-F5344CB8AC3E}">
        <p14:creationId xmlns:p14="http://schemas.microsoft.com/office/powerpoint/2010/main" val="9719120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1952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2.5.2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Use a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plot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estimate the bivariate distribution given by data in table 2-1.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248"/>
            <a:ext cx="5109132" cy="2834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32" y="1082248"/>
            <a:ext cx="4962939" cy="28045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8999" y="4029948"/>
            <a:ext cx="621997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data sets are needed to draw a contour plot</a:t>
            </a:r>
          </a:p>
          <a:p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values f 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62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1952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2.5.2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Use a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plot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estimate the bivariate distribution given by data in table 2-1.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92764" y="821372"/>
            <a:ext cx="11366985" cy="28623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library("</a:t>
            </a:r>
            <a:r>
              <a:rPr lang="en-US" sz="24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KernSmooth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") 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cygob1&lt;-read.csv("D:/STAT 4400/Data/cygob1.csv", head=TRUE)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CYGOB1d 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&lt;- bkde2D(cygob1, bandwidth = </a:t>
            </a:r>
            <a:r>
              <a:rPr lang="en-US" sz="24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sapply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(cygob1, </a:t>
            </a:r>
            <a:r>
              <a:rPr lang="en-US" sz="24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dpik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plot(cygob1, </a:t>
            </a:r>
            <a:r>
              <a:rPr lang="en-US" sz="24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xlab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"log surface temperature", </a:t>
            </a:r>
            <a:r>
              <a:rPr lang="en-US" sz="24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ylab</a:t>
            </a: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"log light intensity")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contour(x = CYGOB1d$x1, y = CYGOB1d$x2, z = CYGOB1d$fhat, add = TRUE</a:t>
            </a:r>
            <a:r>
              <a:rPr lang="en-US" sz="2400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97" y="3799114"/>
            <a:ext cx="5109132" cy="2834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460" y="3799114"/>
            <a:ext cx="4962939" cy="280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2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5887"/>
            <a:ext cx="1217489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2.5.4  Use a </a:t>
            </a:r>
            <a:r>
              <a:rPr lang="en-US" sz="26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three-dimensional plot 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estimate the bivariate distribution given by data in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6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able 2-1.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1047704"/>
            <a:ext cx="11782198" cy="28623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library("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KernSmooth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") 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cygob1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&lt;-read.csv("D:/STAT 4400/Data/cygob1.csv", head=TRUE) 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persp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CYGOB1d$x1, y = CYGOB1d$x2, z = CYGOB1d$fhat,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xlab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"log surface temperature",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ylab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"log light intensity",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zlab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density“)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95459" y="3443967"/>
            <a:ext cx="4265644" cy="2911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73" y="3551298"/>
            <a:ext cx="4962574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4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514" y="145703"/>
            <a:ext cx="11952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Homework: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 a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scatterplot matrix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body measurements data showing the estimated bivariate densities on each panel.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42441" y="1321778"/>
            <a:ext cx="8498675" cy="50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7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857" y="152124"/>
            <a:ext cx="12083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2.6 Conditioning Plots (Trellis graphics)</a:t>
            </a:r>
          </a:p>
          <a:p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 scatterplots of two (three) variables,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on the value of a third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(fourth) variable.</a:t>
            </a:r>
          </a:p>
          <a:p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Image result for Conditioning Plots (Trellis graphic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2" y="1971284"/>
            <a:ext cx="54768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42658" y="6270172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 Weight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38729" y="2371874"/>
                <a:ext cx="5143671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variables?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sz="28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type of the variables?</a:t>
                </a:r>
              </a:p>
              <a:p>
                <a:endParaRPr 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729" y="2371874"/>
                <a:ext cx="5143671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2370" t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500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857" y="76200"/>
            <a:ext cx="1208314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These are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 scatterplots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values of the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(fourth) variable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These are especially useful if the </a:t>
            </a:r>
            <a:r>
              <a:rPr lang="en-US" sz="28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third variable is a categorical (grouping) variable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This can be done in R with the </a:t>
            </a:r>
            <a:r>
              <a:rPr lang="en-US" sz="2800" b="1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coplot</a:t>
            </a:r>
            <a:r>
              <a:rPr lang="en-US" sz="28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or with the </a:t>
            </a:r>
            <a:r>
              <a:rPr lang="en-US" sz="2800" b="1" i="0" u="none" strike="noStrike" baseline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xyplot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in the </a:t>
            </a:r>
            <a:r>
              <a:rPr lang="en-US" sz="28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lattice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package.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31" y="2322969"/>
            <a:ext cx="4892712" cy="4097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231" y="6242241"/>
            <a:ext cx="950598" cy="35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94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0831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2.6 Conditioning Plots (Trellis graphics)</a:t>
            </a:r>
          </a:p>
          <a:p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2.6.1 a. Draw a scatterplot of SO2 and temp for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and high winds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5386" y="1957397"/>
            <a:ext cx="5753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variables? 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type of the variables?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structure of the plot?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94714" y="1815882"/>
            <a:ext cx="1915886" cy="2712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10600" y="1815881"/>
            <a:ext cx="1915886" cy="2712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28430" y="2648949"/>
            <a:ext cx="824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59995" y="4661250"/>
            <a:ext cx="901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92583" y="1815881"/>
            <a:ext cx="1649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wind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08469" y="1815881"/>
            <a:ext cx="1630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wind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8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4756" y="194184"/>
            <a:ext cx="1168125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b. Plotting the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marginal distributions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 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rug plots 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and the 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joint distribution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together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Labeling the 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outliers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Plotting marginal and joint distributions together is usually good data analysis practice.</a:t>
            </a:r>
          </a:p>
          <a:p>
            <a:pPr marL="34290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marginal distribution shown as rug plots on each axis (produced by </a:t>
            </a:r>
            <a:r>
              <a:rPr lang="en-US" sz="2400" i="1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rug</a:t>
            </a:r>
            <a:r>
              <a:rPr lang="en-US" sz="24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()),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5" y="2647580"/>
            <a:ext cx="11547415" cy="29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487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0831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2.6 Conditioning Plots (Trellis graphics)</a:t>
            </a:r>
          </a:p>
          <a:p>
            <a:endParaRPr lang="en-US" sz="28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2.6.1 a. Draw a scatterplot of SO2 and temp for </a:t>
            </a:r>
            <a:r>
              <a:rPr lang="en-US" sz="28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and high winds</a:t>
            </a:r>
            <a:r>
              <a:rPr lang="en-US" sz="28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01207" y="1545616"/>
            <a:ext cx="12090793" cy="21510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library("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lattice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")     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&lt;-read.csv("D:/STAT 4400/Data/</a:t>
            </a:r>
            <a:r>
              <a:rPr lang="en-US" sz="24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USairpollution.csv",head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24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TRUE,row.names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=1)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plot(</a:t>
            </a:r>
            <a:r>
              <a:rPr lang="en-US" sz="2400" dirty="0" err="1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xyplot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(SO2~temp|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cut(wind,2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), data=</a:t>
            </a:r>
            <a:r>
              <a:rPr lang="en-US" sz="2400" dirty="0" err="1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70C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70C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57118" y="3230870"/>
            <a:ext cx="7388167" cy="37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67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857" y="0"/>
            <a:ext cx="120831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2.6 Conditioning Plots (Trellis graphics)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2.6.1 b. Draw a three-dimensional plots of temperature, wind, and precipitation conditioned on levels of SO2.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7157" y="1763528"/>
            <a:ext cx="5753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variables? 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type of the variables?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structure of the plot?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57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857" y="0"/>
            <a:ext cx="120831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2.6 Conditioning Plots (Trellis graphics)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2.6.1 b. Draw a three-dimensional plots of </a:t>
            </a:r>
            <a:r>
              <a:rPr lang="en-US" sz="2400" b="0" i="0" u="none" strike="noStrike" baseline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temperature, wind, and precipitation 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conditioned on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levels of SO2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4757" y="1763528"/>
            <a:ext cx="5753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variables? 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type of the variables?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structure of the plot?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03572" y="1569660"/>
            <a:ext cx="1719943" cy="1948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23515" y="1573894"/>
            <a:ext cx="1719943" cy="1948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3572" y="3531206"/>
            <a:ext cx="1719943" cy="1948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523515" y="3529089"/>
            <a:ext cx="1719943" cy="1948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51524" y="1584965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SO2-3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34372" y="1584965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SO2-4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51523" y="3557143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SO2-1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888800" y="3533508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SO2-2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769" y="4044745"/>
            <a:ext cx="1551549" cy="12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2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2.6 Conditioning Plots (Trellis graphics)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2.6.1 b. Draw a three-dimensional plots of temperature, wind, and precipitation conditioned on </a:t>
            </a:r>
            <a:r>
              <a:rPr lang="en-US" sz="2400" b="0" i="0" u="none" strike="noStrike" baseline="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levels of SO2</a:t>
            </a: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2163" y="1752806"/>
            <a:ext cx="11663265" cy="941796"/>
          </a:xfrm>
          <a:prstGeom prst="rect">
            <a:avLst/>
          </a:prstGeom>
          <a:ln w="3492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pollution &lt;- with(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equal.count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(SO2,4))</a:t>
            </a:r>
          </a:p>
          <a:p>
            <a:pPr>
              <a:lnSpc>
                <a:spcPct val="115000"/>
              </a:lnSpc>
            </a:pP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plot(cloud(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precip~temp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* wind | pollution, 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panel.aspect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0.9,data = 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usairpollution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))</a:t>
            </a:r>
            <a:endParaRPr lang="en-US" sz="2400" dirty="0">
              <a:solidFill>
                <a:srgbClr val="0070C0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95" y="2877748"/>
            <a:ext cx="4556619" cy="362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39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3520" y="146596"/>
            <a:ext cx="11968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2.6.2 a. Draw scatterplots of latitude and longitude conditioned on three ranges of depth in quakes data.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Draw scatterplots of latitude, longitude, and depth conditioned on magnitude.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c. Draw scatterplots of latitude and longitude conditioned on magnitude, with depth coded by shading.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5902" y="2277792"/>
            <a:ext cx="11202955" cy="1070037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890270" algn="l"/>
              </a:tabLst>
            </a:pP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plot(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xyplot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lat~long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| cut(depth, 3), data = 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quakes,layout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c(3, 1),</a:t>
            </a: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890270" algn="l"/>
              </a:tabLst>
            </a:pP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xlab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"Longitude", </a:t>
            </a:r>
            <a:r>
              <a:rPr lang="en-US" sz="2400" dirty="0" err="1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ylab</a:t>
            </a:r>
            <a:r>
              <a:rPr lang="en-US" sz="24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= "Latitude"))</a:t>
            </a:r>
            <a:endParaRPr lang="en-US" sz="24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92694" y="3411792"/>
            <a:ext cx="8279364" cy="34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521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628" y="0"/>
            <a:ext cx="11846146" cy="5337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2.7 Prole Plots</a:t>
            </a:r>
          </a:p>
          <a:p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Prole plots are a simple way to display several multivariate observations graphically.</a:t>
            </a:r>
          </a:p>
          <a:p>
            <a:endParaRPr lang="en-US" sz="2400" b="0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They show connected line segments where the height at each joining point is the value of a variable for that observation.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Another form of prole plot uses a series of bars to represent the variable values for each multivariate observation.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These work best when there are relatively few observations (and variables) so that the plot looks “cleaner”.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Plotting the different observations in different colors (or line types) helps distinguish the observations.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Prole plots for the same data set can appear different visually when the variables are reordered (a possible weakness)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1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" y="139047"/>
            <a:ext cx="3301735" cy="24201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73624" y="139047"/>
            <a:ext cx="8332237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outlying points show themselves in both the scatterplot of the variables and in each marginal distribution. </a:t>
            </a:r>
          </a:p>
          <a:p>
            <a:pPr>
              <a:lnSpc>
                <a:spcPct val="115000"/>
              </a:lnSpc>
            </a:pP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most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extreme outlier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corresponds to </a:t>
            </a:r>
            <a:r>
              <a:rPr lang="en-US" sz="2400" u="sng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Chicago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and other slightly less extreme outliers correspond to </a:t>
            </a:r>
            <a:r>
              <a:rPr lang="en-US" sz="2400" u="sng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Philadelphia and Detroit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 Each of these cities has a considerably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larger population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than other cities and also many 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more manufacturing </a:t>
            </a:r>
            <a:r>
              <a:rPr lang="en-US" sz="2400" dirty="0" smtClean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enterprises.</a:t>
            </a:r>
            <a:endParaRPr lang="en-US" sz="24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71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3914</TotalTime>
  <Words>4133</Words>
  <Application>Microsoft Office PowerPoint</Application>
  <PresentationFormat>Widescreen</PresentationFormat>
  <Paragraphs>842</Paragraphs>
  <Slides>85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3" baseType="lpstr">
      <vt:lpstr>Arial Unicode MS</vt:lpstr>
      <vt:lpstr>Monaco</vt:lpstr>
      <vt:lpstr>Roboto</vt:lpstr>
      <vt:lpstr>SimSun</vt:lpstr>
      <vt:lpstr>Arial</vt:lpstr>
      <vt:lpstr>Calibri</vt:lpstr>
      <vt:lpstr>Calibri Light</vt:lpstr>
      <vt:lpstr>Cambria Math</vt:lpstr>
      <vt:lpstr>Courier New</vt:lpstr>
      <vt:lpstr>Lucida Console</vt:lpstr>
      <vt:lpstr>Tahoma</vt:lpstr>
      <vt:lpstr>Times New Roman</vt:lpstr>
      <vt:lpstr>Wingdings</vt:lpstr>
      <vt:lpstr>Office Theme</vt:lpstr>
      <vt:lpstr>1_Office Theme</vt:lpstr>
      <vt:lpstr>2_Office Theme</vt:lpstr>
      <vt:lpstr>3_Office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xiaoyi ji</dc:creator>
  <cp:lastModifiedBy>Xiao Ji</cp:lastModifiedBy>
  <cp:revision>187</cp:revision>
  <dcterms:created xsi:type="dcterms:W3CDTF">2017-01-15T17:45:33Z</dcterms:created>
  <dcterms:modified xsi:type="dcterms:W3CDTF">2017-02-03T19:15:33Z</dcterms:modified>
</cp:coreProperties>
</file>